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4"/>
  </p:sldMasterIdLst>
  <p:notesMasterIdLst>
    <p:notesMasterId r:id="rId35"/>
  </p:notesMasterIdLst>
  <p:handoutMasterIdLst>
    <p:handoutMasterId r:id="rId36"/>
  </p:handoutMasterIdLst>
  <p:sldIdLst>
    <p:sldId id="262" r:id="rId5"/>
    <p:sldId id="323" r:id="rId6"/>
    <p:sldId id="319" r:id="rId7"/>
    <p:sldId id="318" r:id="rId8"/>
    <p:sldId id="320" r:id="rId9"/>
    <p:sldId id="273" r:id="rId10"/>
    <p:sldId id="322" r:id="rId11"/>
    <p:sldId id="324" r:id="rId12"/>
    <p:sldId id="325" r:id="rId13"/>
    <p:sldId id="327" r:id="rId14"/>
    <p:sldId id="307" r:id="rId15"/>
    <p:sldId id="330" r:id="rId16"/>
    <p:sldId id="329" r:id="rId17"/>
    <p:sldId id="326" r:id="rId18"/>
    <p:sldId id="308" r:id="rId19"/>
    <p:sldId id="328" r:id="rId20"/>
    <p:sldId id="313" r:id="rId21"/>
    <p:sldId id="309" r:id="rId22"/>
    <p:sldId id="311" r:id="rId23"/>
    <p:sldId id="312" r:id="rId24"/>
    <p:sldId id="336" r:id="rId25"/>
    <p:sldId id="335" r:id="rId26"/>
    <p:sldId id="314" r:id="rId27"/>
    <p:sldId id="337" r:id="rId28"/>
    <p:sldId id="331" r:id="rId29"/>
    <p:sldId id="315" r:id="rId30"/>
    <p:sldId id="316" r:id="rId31"/>
    <p:sldId id="338" r:id="rId32"/>
    <p:sldId id="339" r:id="rId33"/>
    <p:sldId id="332" r:id="rId3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480" userDrawn="1">
          <p15:clr>
            <a:srgbClr val="A4A3A4"/>
          </p15:clr>
        </p15:guide>
        <p15:guide id="5" orient="horz" pos="3696" userDrawn="1">
          <p15:clr>
            <a:srgbClr val="A4A3A4"/>
          </p15:clr>
        </p15:guide>
        <p15:guide id="6" pos="422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354"/>
    <p:restoredTop sz="96327"/>
  </p:normalViewPr>
  <p:slideViewPr>
    <p:cSldViewPr snapToGrid="0" snapToObjects="1">
      <p:cViewPr>
        <p:scale>
          <a:sx n="75" d="100"/>
          <a:sy n="75" d="100"/>
        </p:scale>
        <p:origin x="384" y="-148"/>
      </p:cViewPr>
      <p:guideLst>
        <p:guide pos="480"/>
        <p:guide orient="horz" pos="3696"/>
        <p:guide pos="4224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97" d="100"/>
          <a:sy n="97" d="100"/>
        </p:scale>
        <p:origin x="4328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heme" Target="theme/theme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7BF996D-81CD-24F2-4208-1434413FDF3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E2FC300-5CC2-DA2F-D2AE-6E6388192DB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D98C99-694C-5644-BD12-D569D5F9E70C}" type="datetimeFigureOut">
              <a:rPr lang="en-US" smtClean="0"/>
              <a:t>6/1/2025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C5A97B-4CC9-C2B2-1DD2-947F9701DE3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C51D4D-51DC-1CF5-63ED-EB533205848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7E6B2F-4F99-F84D-9DAC-E51171C21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17444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07ADCB-635E-0D41-B235-4FD67CF7CC7E}" type="datetimeFigureOut">
              <a:rPr lang="en-US" smtClean="0"/>
              <a:t>6/1/2025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049E44-D13C-C54E-8DA3-DB5207EAD2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3218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eft photo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A4012D7-C34B-1398-8A79-B99B084FF86D}"/>
              </a:ext>
            </a:extLst>
          </p:cNvPr>
          <p:cNvSpPr/>
          <p:nvPr userDrawn="1"/>
        </p:nvSpPr>
        <p:spPr>
          <a:xfrm>
            <a:off x="0" y="0"/>
            <a:ext cx="4043680" cy="6908800"/>
          </a:xfrm>
          <a:prstGeom prst="rect">
            <a:avLst/>
          </a:prstGeom>
          <a:solidFill>
            <a:srgbClr val="00356B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93BC4A-607B-9C33-C3E1-76099F265F8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98988" y="1311274"/>
            <a:ext cx="6423025" cy="1500187"/>
          </a:xfrm>
        </p:spPr>
        <p:txBody>
          <a:bodyPr>
            <a:noAutofit/>
          </a:bodyPr>
          <a:lstStyle>
            <a:lvl1pPr marL="0" indent="0">
              <a:buNone/>
              <a:defRPr sz="4800">
                <a:solidFill>
                  <a:schemeClr val="tx1"/>
                </a:solidFill>
              </a:defRPr>
            </a:lvl1pPr>
            <a:lvl2pPr>
              <a:defRPr sz="2800">
                <a:solidFill>
                  <a:schemeClr val="tx1"/>
                </a:solidFill>
              </a:defRPr>
            </a:lvl2pPr>
            <a:lvl3pPr>
              <a:defRPr sz="2800">
                <a:solidFill>
                  <a:schemeClr val="tx1"/>
                </a:solidFill>
              </a:defRPr>
            </a:lvl3pPr>
            <a:lvl4pPr>
              <a:defRPr sz="2800">
                <a:solidFill>
                  <a:schemeClr val="tx1"/>
                </a:solidFill>
              </a:defRPr>
            </a:lvl4pPr>
            <a:lvl5pPr>
              <a:defRPr sz="2800">
                <a:solidFill>
                  <a:schemeClr val="tx1"/>
                </a:solidFill>
              </a:defRPr>
            </a:lvl5pPr>
          </a:lstStyle>
          <a:p>
            <a:pPr algn="l"/>
            <a:r>
              <a:rPr lang="en-US" dirty="0"/>
              <a:t>Cover slide presentation title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E45FE34-DBB4-7144-614C-50F865D985E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98988" y="3448878"/>
            <a:ext cx="5697537" cy="706438"/>
          </a:xfrm>
        </p:spPr>
        <p:txBody>
          <a:bodyPr>
            <a:normAutofit/>
          </a:bodyPr>
          <a:lstStyle>
            <a:lvl1pPr marL="0" indent="0">
              <a:buNone/>
              <a:defRPr sz="2400" b="0" i="1">
                <a:solidFill>
                  <a:schemeClr val="tx1"/>
                </a:solidFill>
                <a:latin typeface="YaleNew" panose="02000602050000020003" pitchFamily="2" charset="77"/>
              </a:defRPr>
            </a:lvl1pPr>
          </a:lstStyle>
          <a:p>
            <a:pPr algn="l"/>
            <a:r>
              <a:rPr lang="en-US" dirty="0"/>
              <a:t>Presentation subtitle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C2F890BE-658A-59E0-D180-DAEDCD4DDB4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4044950" cy="6858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186E9CAC-1B7C-D0E4-3757-6ECEC90FECD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697844" y="5659438"/>
            <a:ext cx="3074987" cy="593725"/>
          </a:xfrm>
        </p:spPr>
        <p:txBody>
          <a:bodyPr/>
          <a:lstStyle/>
          <a:p>
            <a:r>
              <a:rPr lang="en-US" dirty="0"/>
              <a:t>Wordmark</a:t>
            </a:r>
          </a:p>
        </p:txBody>
      </p:sp>
    </p:spTree>
    <p:extLst>
      <p:ext uri="{BB962C8B-B14F-4D97-AF65-F5344CB8AC3E}">
        <p14:creationId xmlns:p14="http://schemas.microsoft.com/office/powerpoint/2010/main" val="2170646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B2F1AAC9-4F60-02BD-E5F4-1F8F7A47F07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498975" y="2848085"/>
            <a:ext cx="4371975" cy="2081213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6922E5-6D0E-6630-2922-4DC2DD4DB60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04396" y="1510968"/>
            <a:ext cx="3504488" cy="948453"/>
          </a:xfrm>
        </p:spPr>
        <p:txBody>
          <a:bodyPr>
            <a:noAutofit/>
          </a:bodyPr>
          <a:lstStyle>
            <a:lvl1pPr marL="0" indent="0">
              <a:buNone/>
              <a:defRPr sz="4000">
                <a:solidFill>
                  <a:schemeClr val="tx1"/>
                </a:solidFill>
              </a:defRPr>
            </a:lvl1pPr>
            <a:lvl2pPr>
              <a:defRPr sz="2800">
                <a:solidFill>
                  <a:schemeClr val="tx1"/>
                </a:solidFill>
              </a:defRPr>
            </a:lvl2pPr>
            <a:lvl3pPr>
              <a:defRPr sz="2800">
                <a:solidFill>
                  <a:schemeClr val="tx1"/>
                </a:solidFill>
              </a:defRPr>
            </a:lvl3pPr>
            <a:lvl4pPr>
              <a:defRPr sz="2800">
                <a:solidFill>
                  <a:schemeClr val="tx1"/>
                </a:solidFill>
              </a:defRPr>
            </a:lvl4pPr>
            <a:lvl5pPr>
              <a:defRPr sz="2800">
                <a:solidFill>
                  <a:schemeClr val="tx1"/>
                </a:solidFill>
              </a:defRPr>
            </a:lvl5pPr>
          </a:lstStyle>
          <a:p>
            <a:pPr algn="l"/>
            <a:r>
              <a:rPr lang="en-US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30352446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D8E10B3-AFE6-E347-AEEE-4B4703F602C0}"/>
              </a:ext>
            </a:extLst>
          </p:cNvPr>
          <p:cNvSpPr/>
          <p:nvPr userDrawn="1"/>
        </p:nvSpPr>
        <p:spPr>
          <a:xfrm>
            <a:off x="-72190" y="0"/>
            <a:ext cx="12438743" cy="6858000"/>
          </a:xfrm>
          <a:prstGeom prst="rect">
            <a:avLst/>
          </a:prstGeom>
          <a:solidFill>
            <a:srgbClr val="00356B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59AC403C-F0A0-F03D-EBDC-35B8BB74D46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04395" y="1605561"/>
            <a:ext cx="6205645" cy="948453"/>
          </a:xfrm>
        </p:spPr>
        <p:txBody>
          <a:bodyPr>
            <a:noAutofit/>
          </a:bodyPr>
          <a:lstStyle>
            <a:lvl1pPr marL="0" indent="0">
              <a:buNone/>
              <a:defRPr sz="4000">
                <a:solidFill>
                  <a:schemeClr val="bg1"/>
                </a:solidFill>
              </a:defRPr>
            </a:lvl1pPr>
            <a:lvl2pPr>
              <a:defRPr sz="2800">
                <a:solidFill>
                  <a:schemeClr val="tx1"/>
                </a:solidFill>
              </a:defRPr>
            </a:lvl2pPr>
            <a:lvl3pPr>
              <a:defRPr sz="2800">
                <a:solidFill>
                  <a:schemeClr val="tx1"/>
                </a:solidFill>
              </a:defRPr>
            </a:lvl3pPr>
            <a:lvl4pPr>
              <a:defRPr sz="2800">
                <a:solidFill>
                  <a:schemeClr val="tx1"/>
                </a:solidFill>
              </a:defRPr>
            </a:lvl4pPr>
            <a:lvl5pPr>
              <a:defRPr sz="2800">
                <a:solidFill>
                  <a:schemeClr val="tx1"/>
                </a:solidFill>
              </a:defRPr>
            </a:lvl5pPr>
          </a:lstStyle>
          <a:p>
            <a:pPr algn="l"/>
            <a:r>
              <a:rPr lang="en-US" dirty="0"/>
              <a:t>Presentation section title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2565F177-92CA-432B-9472-0C21EB878F2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2924" y="3185056"/>
            <a:ext cx="5554662" cy="266700"/>
          </a:xfrm>
        </p:spPr>
        <p:txBody>
          <a:bodyPr>
            <a:noAutofit/>
          </a:bodyPr>
          <a:lstStyle>
            <a:lvl1pPr marL="0" indent="0">
              <a:buNone/>
              <a:defRPr sz="1800" b="0" i="1" spc="0">
                <a:solidFill>
                  <a:schemeClr val="bg1"/>
                </a:solidFill>
                <a:latin typeface="YaleNew" panose="02000602050000020003" pitchFamily="2" charset="77"/>
                <a:cs typeface="Calibri" panose="020F0502020204030204" pitchFamily="34" charset="0"/>
              </a:defRPr>
            </a:lvl1pPr>
            <a:lvl6pPr marL="2286000" indent="0">
              <a:buNone/>
              <a:defRPr>
                <a:solidFill>
                  <a:schemeClr val="bg1"/>
                </a:solidFill>
              </a:defRPr>
            </a:lvl6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24444533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49C516D-A9DC-5D45-9B68-81750F393EBE}"/>
              </a:ext>
            </a:extLst>
          </p:cNvPr>
          <p:cNvSpPr/>
          <p:nvPr userDrawn="1"/>
        </p:nvSpPr>
        <p:spPr>
          <a:xfrm>
            <a:off x="-72190" y="0"/>
            <a:ext cx="12438743" cy="6858000"/>
          </a:xfrm>
          <a:prstGeom prst="rect">
            <a:avLst/>
          </a:prstGeom>
          <a:solidFill>
            <a:schemeClr val="tx2">
              <a:lumMod val="1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458114D9-B3B6-2E94-AE63-D6764795D7B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04395" y="1605561"/>
            <a:ext cx="6205645" cy="948453"/>
          </a:xfrm>
        </p:spPr>
        <p:txBody>
          <a:bodyPr>
            <a:noAutofit/>
          </a:bodyPr>
          <a:lstStyle>
            <a:lvl1pPr marL="0" indent="0">
              <a:buNone/>
              <a:defRPr sz="4000">
                <a:solidFill>
                  <a:schemeClr val="bg1"/>
                </a:solidFill>
              </a:defRPr>
            </a:lvl1pPr>
            <a:lvl2pPr>
              <a:defRPr sz="2800">
                <a:solidFill>
                  <a:schemeClr val="tx1"/>
                </a:solidFill>
              </a:defRPr>
            </a:lvl2pPr>
            <a:lvl3pPr>
              <a:defRPr sz="2800">
                <a:solidFill>
                  <a:schemeClr val="tx1"/>
                </a:solidFill>
              </a:defRPr>
            </a:lvl3pPr>
            <a:lvl4pPr>
              <a:defRPr sz="2800">
                <a:solidFill>
                  <a:schemeClr val="tx1"/>
                </a:solidFill>
              </a:defRPr>
            </a:lvl4pPr>
            <a:lvl5pPr>
              <a:defRPr sz="2800">
                <a:solidFill>
                  <a:schemeClr val="tx1"/>
                </a:solidFill>
              </a:defRPr>
            </a:lvl5pPr>
          </a:lstStyle>
          <a:p>
            <a:pPr algn="l"/>
            <a:r>
              <a:rPr lang="en-US" dirty="0"/>
              <a:t>Presentation section title</a:t>
            </a:r>
          </a:p>
        </p:txBody>
      </p:sp>
      <p:sp>
        <p:nvSpPr>
          <p:cNvPr id="4" name="Text Placeholder 11">
            <a:extLst>
              <a:ext uri="{FF2B5EF4-FFF2-40B4-BE49-F238E27FC236}">
                <a16:creationId xmlns:a16="http://schemas.microsoft.com/office/drawing/2014/main" id="{C1D95BE9-B16F-CB2D-0092-DEFACC73D27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2924" y="3185056"/>
            <a:ext cx="5554662" cy="266700"/>
          </a:xfrm>
        </p:spPr>
        <p:txBody>
          <a:bodyPr>
            <a:noAutofit/>
          </a:bodyPr>
          <a:lstStyle>
            <a:lvl1pPr marL="0" indent="0">
              <a:buNone/>
              <a:defRPr sz="1800" b="0" i="1" spc="0">
                <a:solidFill>
                  <a:schemeClr val="bg1"/>
                </a:solidFill>
                <a:latin typeface="YaleNew" panose="02000602050000020003" pitchFamily="2" charset="77"/>
                <a:cs typeface="Calibri" panose="020F0502020204030204" pitchFamily="34" charset="0"/>
              </a:defRPr>
            </a:lvl1pPr>
            <a:lvl6pPr marL="2286000" indent="0">
              <a:buNone/>
              <a:defRPr>
                <a:solidFill>
                  <a:schemeClr val="bg1"/>
                </a:solidFill>
              </a:defRPr>
            </a:lvl6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39934069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with tex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B969DC-FE00-0D81-861C-0F8D679954F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4357" y="1597735"/>
            <a:ext cx="3034570" cy="1376693"/>
          </a:xfrm>
        </p:spPr>
        <p:txBody>
          <a:bodyPr>
            <a:noAutofit/>
          </a:bodyPr>
          <a:lstStyle>
            <a:lvl1pPr marL="0" indent="0">
              <a:buNone/>
              <a:defRPr sz="4000">
                <a:solidFill>
                  <a:schemeClr val="tx1"/>
                </a:solidFill>
              </a:defRPr>
            </a:lvl1pPr>
            <a:lvl2pPr>
              <a:defRPr sz="2800">
                <a:solidFill>
                  <a:schemeClr val="tx1"/>
                </a:solidFill>
              </a:defRPr>
            </a:lvl2pPr>
            <a:lvl3pPr>
              <a:defRPr sz="2800">
                <a:solidFill>
                  <a:schemeClr val="tx1"/>
                </a:solidFill>
              </a:defRPr>
            </a:lvl3pPr>
            <a:lvl4pPr>
              <a:defRPr sz="2800">
                <a:solidFill>
                  <a:schemeClr val="tx1"/>
                </a:solidFill>
              </a:defRPr>
            </a:lvl4pPr>
            <a:lvl5pPr>
              <a:defRPr sz="2800">
                <a:solidFill>
                  <a:schemeClr val="tx1"/>
                </a:solidFill>
              </a:defRPr>
            </a:lvl5pPr>
          </a:lstStyle>
          <a:p>
            <a:pPr algn="l"/>
            <a:r>
              <a:rPr lang="en-US" dirty="0"/>
              <a:t>Presentation section title</a:t>
            </a:r>
          </a:p>
        </p:txBody>
      </p:sp>
      <p:sp>
        <p:nvSpPr>
          <p:cNvPr id="4" name="Text Placeholder 11">
            <a:extLst>
              <a:ext uri="{FF2B5EF4-FFF2-40B4-BE49-F238E27FC236}">
                <a16:creationId xmlns:a16="http://schemas.microsoft.com/office/drawing/2014/main" id="{AA289E2F-7B17-CDF7-9C5B-CF24051E6EF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97984" y="3185056"/>
            <a:ext cx="3030943" cy="266700"/>
          </a:xfrm>
        </p:spPr>
        <p:txBody>
          <a:bodyPr>
            <a:noAutofit/>
          </a:bodyPr>
          <a:lstStyle>
            <a:lvl1pPr marL="0" indent="0">
              <a:buNone/>
              <a:defRPr sz="1800" b="0" i="1" spc="0">
                <a:solidFill>
                  <a:schemeClr val="tx1"/>
                </a:solidFill>
                <a:latin typeface="YaleNew" panose="02000602050000020003" pitchFamily="2" charset="77"/>
                <a:cs typeface="Calibri" panose="020F0502020204030204" pitchFamily="34" charset="0"/>
              </a:defRPr>
            </a:lvl1pPr>
            <a:lvl6pPr marL="2286000" indent="0">
              <a:buNone/>
              <a:defRPr>
                <a:solidFill>
                  <a:schemeClr val="bg1"/>
                </a:solidFill>
              </a:defRPr>
            </a:lvl6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9192BDC-4E51-A739-11CF-739234B25C1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78313" y="728663"/>
            <a:ext cx="7345362" cy="5454650"/>
          </a:xfrm>
        </p:spPr>
        <p:txBody>
          <a:bodyPr>
            <a:normAutofit/>
          </a:bodyPr>
          <a:lstStyle>
            <a:lvl1pPr>
              <a:defRPr sz="3200">
                <a:latin typeface="+mn-lt"/>
              </a:defRPr>
            </a:lvl1pPr>
          </a:lstStyle>
          <a:p>
            <a:pPr marL="0" indent="0">
              <a:lnSpc>
                <a:spcPts val="3660"/>
              </a:lnSpc>
              <a:buNone/>
            </a:pPr>
            <a:r>
              <a:rPr lang="en-US" baseline="0" dirty="0">
                <a:solidFill>
                  <a:schemeClr val="tx1"/>
                </a:solidFill>
              </a:rPr>
              <a:t>Lorem ipsum dolor sit </a:t>
            </a:r>
            <a:r>
              <a:rPr lang="en-US" baseline="0" dirty="0" err="1">
                <a:solidFill>
                  <a:schemeClr val="tx1"/>
                </a:solidFill>
              </a:rPr>
              <a:t>amet</a:t>
            </a:r>
            <a:r>
              <a:rPr lang="en-US" baseline="0" dirty="0">
                <a:solidFill>
                  <a:schemeClr val="tx1"/>
                </a:solidFill>
              </a:rPr>
              <a:t>, </a:t>
            </a:r>
            <a:r>
              <a:rPr lang="en-US" baseline="0" dirty="0" err="1">
                <a:solidFill>
                  <a:schemeClr val="tx1"/>
                </a:solidFill>
              </a:rPr>
              <a:t>consectetur</a:t>
            </a:r>
            <a:r>
              <a:rPr lang="en-US" baseline="0" dirty="0">
                <a:solidFill>
                  <a:schemeClr val="tx1"/>
                </a:solidFill>
              </a:rPr>
              <a:t> </a:t>
            </a:r>
            <a:r>
              <a:rPr lang="en-US" baseline="0" dirty="0" err="1">
                <a:solidFill>
                  <a:schemeClr val="tx1"/>
                </a:solidFill>
              </a:rPr>
              <a:t>adipiscing</a:t>
            </a:r>
            <a:r>
              <a:rPr lang="en-US" baseline="0" dirty="0">
                <a:solidFill>
                  <a:schemeClr val="tx1"/>
                </a:solidFill>
              </a:rPr>
              <a:t> </a:t>
            </a:r>
            <a:r>
              <a:rPr lang="en-US" baseline="0" dirty="0" err="1">
                <a:solidFill>
                  <a:schemeClr val="tx1"/>
                </a:solidFill>
              </a:rPr>
              <a:t>elit</a:t>
            </a:r>
            <a:r>
              <a:rPr lang="en-US" baseline="0" dirty="0">
                <a:solidFill>
                  <a:schemeClr val="tx1"/>
                </a:solidFill>
              </a:rPr>
              <a:t>. Cras </a:t>
            </a:r>
            <a:r>
              <a:rPr lang="en-US" baseline="0" dirty="0" err="1">
                <a:solidFill>
                  <a:schemeClr val="tx1"/>
                </a:solidFill>
              </a:rPr>
              <a:t>eu</a:t>
            </a:r>
            <a:r>
              <a:rPr lang="en-US" baseline="0" dirty="0">
                <a:solidFill>
                  <a:schemeClr val="tx1"/>
                </a:solidFill>
              </a:rPr>
              <a:t> </a:t>
            </a:r>
            <a:r>
              <a:rPr lang="en-US" baseline="0" dirty="0" err="1">
                <a:solidFill>
                  <a:schemeClr val="tx1"/>
                </a:solidFill>
              </a:rPr>
              <a:t>urna</a:t>
            </a:r>
            <a:r>
              <a:rPr lang="en-US" baseline="0" dirty="0">
                <a:solidFill>
                  <a:schemeClr val="tx1"/>
                </a:solidFill>
              </a:rPr>
              <a:t> semper </a:t>
            </a:r>
            <a:r>
              <a:rPr lang="en-US" baseline="0" dirty="0" err="1">
                <a:solidFill>
                  <a:schemeClr val="tx1"/>
                </a:solidFill>
              </a:rPr>
              <a:t>mauris</a:t>
            </a:r>
            <a:r>
              <a:rPr lang="en-US" baseline="0" dirty="0">
                <a:solidFill>
                  <a:schemeClr val="tx1"/>
                </a:solidFill>
              </a:rPr>
              <a:t> </a:t>
            </a:r>
            <a:r>
              <a:rPr lang="en-US" baseline="0" dirty="0" err="1">
                <a:solidFill>
                  <a:schemeClr val="tx1"/>
                </a:solidFill>
              </a:rPr>
              <a:t>viverra</a:t>
            </a:r>
            <a:r>
              <a:rPr lang="en-US" baseline="0" dirty="0">
                <a:solidFill>
                  <a:schemeClr val="tx1"/>
                </a:solidFill>
              </a:rPr>
              <a:t> </a:t>
            </a:r>
            <a:r>
              <a:rPr lang="en-US" baseline="0" dirty="0" err="1">
                <a:solidFill>
                  <a:schemeClr val="tx1"/>
                </a:solidFill>
              </a:rPr>
              <a:t>sollicitudin</a:t>
            </a:r>
            <a:r>
              <a:rPr lang="en-US" baseline="0" dirty="0">
                <a:solidFill>
                  <a:schemeClr val="tx1"/>
                </a:solidFill>
              </a:rPr>
              <a:t>. </a:t>
            </a:r>
          </a:p>
          <a:p>
            <a:pPr marL="0" indent="0">
              <a:lnSpc>
                <a:spcPts val="3660"/>
              </a:lnSpc>
              <a:buNone/>
            </a:pPr>
            <a:r>
              <a:rPr lang="en-US" baseline="0" dirty="0">
                <a:solidFill>
                  <a:schemeClr val="tx1"/>
                </a:solidFill>
              </a:rPr>
              <a:t>Lorem ipsum dolor sit </a:t>
            </a:r>
            <a:r>
              <a:rPr lang="en-US" baseline="0" dirty="0" err="1">
                <a:solidFill>
                  <a:schemeClr val="tx1"/>
                </a:solidFill>
              </a:rPr>
              <a:t>amet</a:t>
            </a:r>
            <a:r>
              <a:rPr lang="en-US" baseline="0" dirty="0">
                <a:solidFill>
                  <a:schemeClr val="tx1"/>
                </a:solidFill>
              </a:rPr>
              <a:t>, </a:t>
            </a:r>
            <a:r>
              <a:rPr lang="en-US" baseline="0" dirty="0" err="1">
                <a:solidFill>
                  <a:schemeClr val="tx1"/>
                </a:solidFill>
              </a:rPr>
              <a:t>consectetur</a:t>
            </a:r>
            <a:r>
              <a:rPr lang="en-US" baseline="0" dirty="0">
                <a:solidFill>
                  <a:schemeClr val="tx1"/>
                </a:solidFill>
              </a:rPr>
              <a:t> </a:t>
            </a:r>
            <a:r>
              <a:rPr lang="en-US" baseline="0" dirty="0" err="1">
                <a:solidFill>
                  <a:schemeClr val="tx1"/>
                </a:solidFill>
              </a:rPr>
              <a:t>adipiscing</a:t>
            </a:r>
            <a:r>
              <a:rPr lang="en-US" baseline="0" dirty="0">
                <a:solidFill>
                  <a:schemeClr val="tx1"/>
                </a:solidFill>
              </a:rPr>
              <a:t> </a:t>
            </a:r>
            <a:r>
              <a:rPr lang="en-US" baseline="0" dirty="0" err="1">
                <a:solidFill>
                  <a:schemeClr val="tx1"/>
                </a:solidFill>
              </a:rPr>
              <a:t>elit</a:t>
            </a:r>
            <a:r>
              <a:rPr lang="en-US" baseline="0" dirty="0">
                <a:solidFill>
                  <a:schemeClr val="tx1"/>
                </a:solidFill>
              </a:rPr>
              <a:t>, sed do </a:t>
            </a:r>
            <a:r>
              <a:rPr lang="en-US" baseline="0" dirty="0" err="1">
                <a:solidFill>
                  <a:schemeClr val="tx1"/>
                </a:solidFill>
              </a:rPr>
              <a:t>eiusmod</a:t>
            </a:r>
            <a:r>
              <a:rPr lang="en-US" baseline="0" dirty="0">
                <a:solidFill>
                  <a:schemeClr val="tx1"/>
                </a:solidFill>
              </a:rPr>
              <a:t> </a:t>
            </a:r>
            <a:r>
              <a:rPr lang="en-US" baseline="0" dirty="0" err="1">
                <a:solidFill>
                  <a:schemeClr val="tx1"/>
                </a:solidFill>
              </a:rPr>
              <a:t>tempor</a:t>
            </a:r>
            <a:r>
              <a:rPr lang="en-US" baseline="0" dirty="0">
                <a:solidFill>
                  <a:schemeClr val="tx1"/>
                </a:solidFill>
              </a:rPr>
              <a:t> </a:t>
            </a:r>
            <a:r>
              <a:rPr lang="en-US" baseline="0" dirty="0" err="1">
                <a:solidFill>
                  <a:schemeClr val="tx1"/>
                </a:solidFill>
              </a:rPr>
              <a:t>incididunt</a:t>
            </a:r>
            <a:r>
              <a:rPr lang="en-US" baseline="0" dirty="0">
                <a:solidFill>
                  <a:schemeClr val="tx1"/>
                </a:solidFill>
              </a:rPr>
              <a:t> </a:t>
            </a:r>
            <a:r>
              <a:rPr lang="en-US" baseline="0" dirty="0" err="1">
                <a:solidFill>
                  <a:schemeClr val="tx1"/>
                </a:solidFill>
              </a:rPr>
              <a:t>ut</a:t>
            </a:r>
            <a:r>
              <a:rPr lang="en-US" baseline="0" dirty="0">
                <a:solidFill>
                  <a:schemeClr val="tx1"/>
                </a:solidFill>
              </a:rPr>
              <a:t> labore et dolore magna </a:t>
            </a:r>
            <a:r>
              <a:rPr lang="en-US" baseline="0" dirty="0" err="1">
                <a:solidFill>
                  <a:schemeClr val="tx1"/>
                </a:solidFill>
              </a:rPr>
              <a:t>aliqua</a:t>
            </a:r>
            <a:r>
              <a:rPr lang="en-US" baseline="0" dirty="0">
                <a:solidFill>
                  <a:schemeClr val="tx1"/>
                </a:solidFill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7697458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with tex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0833FB3-78F2-8EE5-5D7E-386CC5C1C4C3}"/>
              </a:ext>
            </a:extLst>
          </p:cNvPr>
          <p:cNvSpPr/>
          <p:nvPr userDrawn="1"/>
        </p:nvSpPr>
        <p:spPr>
          <a:xfrm>
            <a:off x="-72190" y="0"/>
            <a:ext cx="12438743" cy="6858000"/>
          </a:xfrm>
          <a:prstGeom prst="rect">
            <a:avLst/>
          </a:prstGeom>
          <a:solidFill>
            <a:srgbClr val="00356B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B969DC-FE00-0D81-861C-0F8D679954F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4357" y="1597735"/>
            <a:ext cx="3034570" cy="1376693"/>
          </a:xfrm>
        </p:spPr>
        <p:txBody>
          <a:bodyPr>
            <a:noAutofit/>
          </a:bodyPr>
          <a:lstStyle>
            <a:lvl1pPr marL="0" indent="0">
              <a:buNone/>
              <a:defRPr sz="4000">
                <a:solidFill>
                  <a:schemeClr val="bg1"/>
                </a:solidFill>
              </a:defRPr>
            </a:lvl1pPr>
            <a:lvl2pPr>
              <a:defRPr sz="2800">
                <a:solidFill>
                  <a:schemeClr val="tx1"/>
                </a:solidFill>
              </a:defRPr>
            </a:lvl2pPr>
            <a:lvl3pPr>
              <a:defRPr sz="2800">
                <a:solidFill>
                  <a:schemeClr val="tx1"/>
                </a:solidFill>
              </a:defRPr>
            </a:lvl3pPr>
            <a:lvl4pPr>
              <a:defRPr sz="2800">
                <a:solidFill>
                  <a:schemeClr val="tx1"/>
                </a:solidFill>
              </a:defRPr>
            </a:lvl4pPr>
            <a:lvl5pPr>
              <a:defRPr sz="2800">
                <a:solidFill>
                  <a:schemeClr val="tx1"/>
                </a:solidFill>
              </a:defRPr>
            </a:lvl5pPr>
          </a:lstStyle>
          <a:p>
            <a:pPr algn="l"/>
            <a:r>
              <a:rPr lang="en-US" dirty="0"/>
              <a:t>Presentation section title</a:t>
            </a:r>
          </a:p>
        </p:txBody>
      </p:sp>
      <p:sp>
        <p:nvSpPr>
          <p:cNvPr id="4" name="Text Placeholder 11">
            <a:extLst>
              <a:ext uri="{FF2B5EF4-FFF2-40B4-BE49-F238E27FC236}">
                <a16:creationId xmlns:a16="http://schemas.microsoft.com/office/drawing/2014/main" id="{AA289E2F-7B17-CDF7-9C5B-CF24051E6EF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97984" y="3185056"/>
            <a:ext cx="3030943" cy="266700"/>
          </a:xfrm>
        </p:spPr>
        <p:txBody>
          <a:bodyPr>
            <a:noAutofit/>
          </a:bodyPr>
          <a:lstStyle>
            <a:lvl1pPr marL="0" indent="0">
              <a:buNone/>
              <a:defRPr sz="1800" b="0" i="1" spc="0">
                <a:solidFill>
                  <a:schemeClr val="bg1"/>
                </a:solidFill>
                <a:latin typeface="YaleNew" panose="02000602050000020003" pitchFamily="2" charset="77"/>
                <a:cs typeface="Calibri" panose="020F0502020204030204" pitchFamily="34" charset="0"/>
              </a:defRPr>
            </a:lvl1pPr>
            <a:lvl6pPr marL="2286000" indent="0">
              <a:buNone/>
              <a:defRPr>
                <a:solidFill>
                  <a:schemeClr val="bg1"/>
                </a:solidFill>
              </a:defRPr>
            </a:lvl6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A0D16D6-D370-970C-B020-29B70939DD6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78923" y="714619"/>
            <a:ext cx="7303477" cy="553402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320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Cras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 semper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sollicitudin</a:t>
            </a:r>
            <a:r>
              <a:rPr lang="en-US" dirty="0"/>
              <a:t>. </a:t>
            </a:r>
          </a:p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21926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with picture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2">
            <a:extLst>
              <a:ext uri="{FF2B5EF4-FFF2-40B4-BE49-F238E27FC236}">
                <a16:creationId xmlns:a16="http://schemas.microsoft.com/office/drawing/2014/main" id="{6C80356F-7DFD-D44A-96E1-8BFB5F538910}"/>
              </a:ext>
            </a:extLst>
          </p:cNvPr>
          <p:cNvSpPr txBox="1">
            <a:spLocks/>
          </p:cNvSpPr>
          <p:nvPr userDrawn="1"/>
        </p:nvSpPr>
        <p:spPr>
          <a:xfrm>
            <a:off x="522931" y="3205992"/>
            <a:ext cx="3005995" cy="317387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marL="0" indent="0" algn="l" defTabSz="457200" rtl="0" eaLnBrk="1" latinLnBrk="0" hangingPunct="1">
              <a:buNone/>
              <a:defRPr sz="1200" b="1" i="0" kern="1200" spc="300" baseline="0">
                <a:solidFill>
                  <a:schemeClr val="tx1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defRPr>
            </a:lvl1pPr>
            <a:lvl2pPr marL="457200" indent="0" algn="ctr" defTabSz="457200" rtl="0" eaLnBrk="1" latinLnBrk="0" hangingPunct="1"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bg1"/>
                </a:solidFill>
              </a:rPr>
              <a:t>SUBTITLE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87C8055-4C29-C92C-ED62-6007DF39BFA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047744" y="0"/>
            <a:ext cx="8144256" cy="6858000"/>
          </a:xfrm>
        </p:spPr>
        <p:txBody>
          <a:bodyPr/>
          <a:lstStyle/>
          <a:p>
            <a:endParaRPr lang="en-US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43DA251B-99F5-9F4C-411B-A2A9EECF405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4357" y="1597735"/>
            <a:ext cx="3034570" cy="1497157"/>
          </a:xfrm>
        </p:spPr>
        <p:txBody>
          <a:bodyPr>
            <a:noAutofit/>
          </a:bodyPr>
          <a:lstStyle>
            <a:lvl1pPr marL="0" indent="0">
              <a:buNone/>
              <a:defRPr sz="4000">
                <a:solidFill>
                  <a:schemeClr val="tx1"/>
                </a:solidFill>
              </a:defRPr>
            </a:lvl1pPr>
            <a:lvl2pPr>
              <a:defRPr sz="2800">
                <a:solidFill>
                  <a:schemeClr val="tx1"/>
                </a:solidFill>
              </a:defRPr>
            </a:lvl2pPr>
            <a:lvl3pPr>
              <a:defRPr sz="2800">
                <a:solidFill>
                  <a:schemeClr val="tx1"/>
                </a:solidFill>
              </a:defRPr>
            </a:lvl3pPr>
            <a:lvl4pPr>
              <a:defRPr sz="2800">
                <a:solidFill>
                  <a:schemeClr val="tx1"/>
                </a:solidFill>
              </a:defRPr>
            </a:lvl4pPr>
            <a:lvl5pPr>
              <a:defRPr sz="2800">
                <a:solidFill>
                  <a:schemeClr val="tx1"/>
                </a:solidFill>
              </a:defRPr>
            </a:lvl5pPr>
          </a:lstStyle>
          <a:p>
            <a:pPr algn="l"/>
            <a:r>
              <a:rPr lang="en-US" dirty="0"/>
              <a:t>Presentation section title</a:t>
            </a:r>
          </a:p>
        </p:txBody>
      </p:sp>
      <p:sp>
        <p:nvSpPr>
          <p:cNvPr id="4" name="Text Placeholder 11">
            <a:extLst>
              <a:ext uri="{FF2B5EF4-FFF2-40B4-BE49-F238E27FC236}">
                <a16:creationId xmlns:a16="http://schemas.microsoft.com/office/drawing/2014/main" id="{7D2426A9-12C0-BD8C-0F81-78F68F7648C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97984" y="3185056"/>
            <a:ext cx="3030943" cy="266700"/>
          </a:xfrm>
        </p:spPr>
        <p:txBody>
          <a:bodyPr>
            <a:noAutofit/>
          </a:bodyPr>
          <a:lstStyle>
            <a:lvl1pPr marL="0" indent="0">
              <a:buNone/>
              <a:defRPr sz="1800" b="0" i="1" spc="0">
                <a:solidFill>
                  <a:schemeClr val="tx1"/>
                </a:solidFill>
                <a:latin typeface="YaleNew" panose="02000602050000020003" pitchFamily="2" charset="77"/>
                <a:cs typeface="Calibri" panose="020F0502020204030204" pitchFamily="34" charset="0"/>
              </a:defRPr>
            </a:lvl1pPr>
            <a:lvl6pPr marL="2286000" indent="0">
              <a:buNone/>
              <a:defRPr>
                <a:solidFill>
                  <a:schemeClr val="bg1"/>
                </a:solidFill>
              </a:defRPr>
            </a:lvl6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21757082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with pictur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FC19243-FD55-0C4B-85ED-C961C8BBE12B}"/>
              </a:ext>
            </a:extLst>
          </p:cNvPr>
          <p:cNvSpPr/>
          <p:nvPr userDrawn="1"/>
        </p:nvSpPr>
        <p:spPr>
          <a:xfrm>
            <a:off x="0" y="0"/>
            <a:ext cx="4043680" cy="6858000"/>
          </a:xfrm>
          <a:prstGeom prst="rect">
            <a:avLst/>
          </a:prstGeom>
          <a:solidFill>
            <a:srgbClr val="00356B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Picture Placeholder 11">
            <a:extLst>
              <a:ext uri="{FF2B5EF4-FFF2-40B4-BE49-F238E27FC236}">
                <a16:creationId xmlns:a16="http://schemas.microsoft.com/office/drawing/2014/main" id="{0748675B-48D6-79E2-5C34-D4B438BAC43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043680" y="0"/>
            <a:ext cx="8148320" cy="6858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F8D125-6703-D6A3-E599-4C3C1DC5633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4357" y="1597735"/>
            <a:ext cx="3034570" cy="1376693"/>
          </a:xfrm>
        </p:spPr>
        <p:txBody>
          <a:bodyPr>
            <a:noAutofit/>
          </a:bodyPr>
          <a:lstStyle>
            <a:lvl1pPr marL="0" indent="0">
              <a:buNone/>
              <a:defRPr sz="4000">
                <a:solidFill>
                  <a:schemeClr val="bg1"/>
                </a:solidFill>
              </a:defRPr>
            </a:lvl1pPr>
            <a:lvl2pPr>
              <a:defRPr sz="2800">
                <a:solidFill>
                  <a:schemeClr val="tx1"/>
                </a:solidFill>
              </a:defRPr>
            </a:lvl2pPr>
            <a:lvl3pPr>
              <a:defRPr sz="2800">
                <a:solidFill>
                  <a:schemeClr val="tx1"/>
                </a:solidFill>
              </a:defRPr>
            </a:lvl3pPr>
            <a:lvl4pPr>
              <a:defRPr sz="2800">
                <a:solidFill>
                  <a:schemeClr val="tx1"/>
                </a:solidFill>
              </a:defRPr>
            </a:lvl4pPr>
            <a:lvl5pPr>
              <a:defRPr sz="2800">
                <a:solidFill>
                  <a:schemeClr val="tx1"/>
                </a:solidFill>
              </a:defRPr>
            </a:lvl5pPr>
          </a:lstStyle>
          <a:p>
            <a:pPr algn="l"/>
            <a:r>
              <a:rPr lang="en-US" dirty="0"/>
              <a:t>Presentation section title</a:t>
            </a:r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A1C18EDC-9FCD-1109-ADAE-E5F5E5125E0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97984" y="3185056"/>
            <a:ext cx="3030943" cy="266700"/>
          </a:xfrm>
        </p:spPr>
        <p:txBody>
          <a:bodyPr>
            <a:noAutofit/>
          </a:bodyPr>
          <a:lstStyle>
            <a:lvl1pPr marL="0" indent="0">
              <a:buNone/>
              <a:defRPr sz="1800" b="0" i="1" spc="0">
                <a:solidFill>
                  <a:schemeClr val="bg1"/>
                </a:solidFill>
                <a:latin typeface="YaleNew" panose="02000602050000020003" pitchFamily="2" charset="77"/>
                <a:cs typeface="Calibri" panose="020F0502020204030204" pitchFamily="34" charset="0"/>
              </a:defRPr>
            </a:lvl1pPr>
            <a:lvl6pPr marL="2286000" indent="0">
              <a:buNone/>
              <a:defRPr>
                <a:solidFill>
                  <a:schemeClr val="bg1"/>
                </a:solidFill>
              </a:defRPr>
            </a:lvl6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36834004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with image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C74E013-4D5E-B145-9B9B-C9D39954A54D}"/>
              </a:ext>
            </a:extLst>
          </p:cNvPr>
          <p:cNvSpPr/>
          <p:nvPr userDrawn="1"/>
        </p:nvSpPr>
        <p:spPr>
          <a:xfrm>
            <a:off x="0" y="0"/>
            <a:ext cx="4043680" cy="685800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Picture Placeholder 11">
            <a:extLst>
              <a:ext uri="{FF2B5EF4-FFF2-40B4-BE49-F238E27FC236}">
                <a16:creationId xmlns:a16="http://schemas.microsoft.com/office/drawing/2014/main" id="{10C2358D-A18B-3E8F-ED7E-29A949F0E3A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043680" y="10510"/>
            <a:ext cx="8148320" cy="6858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6E6908-3247-AFD5-143D-788E8233F12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4357" y="1597735"/>
            <a:ext cx="3034570" cy="1376693"/>
          </a:xfrm>
        </p:spPr>
        <p:txBody>
          <a:bodyPr>
            <a:noAutofit/>
          </a:bodyPr>
          <a:lstStyle>
            <a:lvl1pPr marL="0" indent="0">
              <a:buNone/>
              <a:defRPr sz="4000">
                <a:solidFill>
                  <a:schemeClr val="bg1"/>
                </a:solidFill>
              </a:defRPr>
            </a:lvl1pPr>
            <a:lvl2pPr>
              <a:defRPr sz="2800">
                <a:solidFill>
                  <a:schemeClr val="tx1"/>
                </a:solidFill>
              </a:defRPr>
            </a:lvl2pPr>
            <a:lvl3pPr>
              <a:defRPr sz="2800">
                <a:solidFill>
                  <a:schemeClr val="tx1"/>
                </a:solidFill>
              </a:defRPr>
            </a:lvl3pPr>
            <a:lvl4pPr>
              <a:defRPr sz="2800">
                <a:solidFill>
                  <a:schemeClr val="tx1"/>
                </a:solidFill>
              </a:defRPr>
            </a:lvl4pPr>
            <a:lvl5pPr>
              <a:defRPr sz="2800">
                <a:solidFill>
                  <a:schemeClr val="tx1"/>
                </a:solidFill>
              </a:defRPr>
            </a:lvl5pPr>
          </a:lstStyle>
          <a:p>
            <a:pPr algn="l"/>
            <a:r>
              <a:rPr lang="en-US" dirty="0"/>
              <a:t>Presentation section title</a:t>
            </a:r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83B39C0D-A644-8ACE-91C2-0360C6765CA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97984" y="3185056"/>
            <a:ext cx="3030943" cy="266700"/>
          </a:xfrm>
        </p:spPr>
        <p:txBody>
          <a:bodyPr>
            <a:noAutofit/>
          </a:bodyPr>
          <a:lstStyle>
            <a:lvl1pPr marL="0" indent="0">
              <a:buNone/>
              <a:defRPr sz="1800" b="0" i="1" spc="0">
                <a:solidFill>
                  <a:schemeClr val="bg1"/>
                </a:solidFill>
                <a:latin typeface="YaleNew" panose="02000602050000020003" pitchFamily="2" charset="77"/>
                <a:cs typeface="Calibri" panose="020F0502020204030204" pitchFamily="34" charset="0"/>
              </a:defRPr>
            </a:lvl1pPr>
            <a:lvl6pPr marL="2286000" indent="0">
              <a:buNone/>
              <a:defRPr>
                <a:solidFill>
                  <a:schemeClr val="bg1"/>
                </a:solidFill>
              </a:defRPr>
            </a:lvl6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53953808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with two images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934353B-58DB-AD4D-87DC-EFED0AB27ED7}"/>
              </a:ext>
            </a:extLst>
          </p:cNvPr>
          <p:cNvSpPr/>
          <p:nvPr userDrawn="1"/>
        </p:nvSpPr>
        <p:spPr>
          <a:xfrm>
            <a:off x="0" y="0"/>
            <a:ext cx="4043680" cy="6858000"/>
          </a:xfrm>
          <a:prstGeom prst="rect">
            <a:avLst/>
          </a:prstGeom>
          <a:solidFill>
            <a:srgbClr val="00356B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Picture Placeholder 11">
            <a:extLst>
              <a:ext uri="{FF2B5EF4-FFF2-40B4-BE49-F238E27FC236}">
                <a16:creationId xmlns:a16="http://schemas.microsoft.com/office/drawing/2014/main" id="{7897CA89-5748-AA20-F723-272588182E4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051857" y="0"/>
            <a:ext cx="4028391" cy="6858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Picture Placeholder 11">
            <a:extLst>
              <a:ext uri="{FF2B5EF4-FFF2-40B4-BE49-F238E27FC236}">
                <a16:creationId xmlns:a16="http://schemas.microsoft.com/office/drawing/2014/main" id="{BF501650-0634-F4E8-C690-366D8B3F490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163609" y="0"/>
            <a:ext cx="4028391" cy="6858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CFD59C3F-0AF2-0444-1D15-46D26738AFC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4357" y="1597735"/>
            <a:ext cx="3034570" cy="1376693"/>
          </a:xfrm>
        </p:spPr>
        <p:txBody>
          <a:bodyPr>
            <a:noAutofit/>
          </a:bodyPr>
          <a:lstStyle>
            <a:lvl1pPr marL="0" indent="0">
              <a:buNone/>
              <a:defRPr sz="4000">
                <a:solidFill>
                  <a:schemeClr val="bg1"/>
                </a:solidFill>
              </a:defRPr>
            </a:lvl1pPr>
            <a:lvl2pPr>
              <a:defRPr sz="2800">
                <a:solidFill>
                  <a:schemeClr val="tx1"/>
                </a:solidFill>
              </a:defRPr>
            </a:lvl2pPr>
            <a:lvl3pPr>
              <a:defRPr sz="2800">
                <a:solidFill>
                  <a:schemeClr val="tx1"/>
                </a:solidFill>
              </a:defRPr>
            </a:lvl3pPr>
            <a:lvl4pPr>
              <a:defRPr sz="2800">
                <a:solidFill>
                  <a:schemeClr val="tx1"/>
                </a:solidFill>
              </a:defRPr>
            </a:lvl4pPr>
            <a:lvl5pPr>
              <a:defRPr sz="2800">
                <a:solidFill>
                  <a:schemeClr val="tx1"/>
                </a:solidFill>
              </a:defRPr>
            </a:lvl5pPr>
          </a:lstStyle>
          <a:p>
            <a:pPr algn="l"/>
            <a:r>
              <a:rPr lang="en-US" dirty="0"/>
              <a:t>Presentation section title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8EB04A69-8814-A535-C9A3-245911686FF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97984" y="3185056"/>
            <a:ext cx="3030943" cy="266700"/>
          </a:xfrm>
        </p:spPr>
        <p:txBody>
          <a:bodyPr>
            <a:noAutofit/>
          </a:bodyPr>
          <a:lstStyle>
            <a:lvl1pPr marL="0" indent="0">
              <a:buNone/>
              <a:defRPr sz="1800" b="0" i="1" spc="0">
                <a:solidFill>
                  <a:schemeClr val="bg1"/>
                </a:solidFill>
                <a:latin typeface="YaleNew" panose="02000602050000020003" pitchFamily="2" charset="77"/>
                <a:cs typeface="Calibri" panose="020F0502020204030204" pitchFamily="34" charset="0"/>
              </a:defRPr>
            </a:lvl1pPr>
            <a:lvl6pPr marL="2286000" indent="0">
              <a:buNone/>
              <a:defRPr>
                <a:solidFill>
                  <a:schemeClr val="bg1"/>
                </a:solidFill>
              </a:defRPr>
            </a:lvl6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381018556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with two images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B00A879-F7DC-0A4E-B19F-11E2B3030DA6}"/>
              </a:ext>
            </a:extLst>
          </p:cNvPr>
          <p:cNvSpPr/>
          <p:nvPr userDrawn="1"/>
        </p:nvSpPr>
        <p:spPr>
          <a:xfrm>
            <a:off x="0" y="0"/>
            <a:ext cx="4043680" cy="6858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Picture Placeholder 11">
            <a:extLst>
              <a:ext uri="{FF2B5EF4-FFF2-40B4-BE49-F238E27FC236}">
                <a16:creationId xmlns:a16="http://schemas.microsoft.com/office/drawing/2014/main" id="{8198D753-C590-40D3-8E45-348754FA7BB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051857" y="0"/>
            <a:ext cx="4028391" cy="6858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Picture Placeholder 11">
            <a:extLst>
              <a:ext uri="{FF2B5EF4-FFF2-40B4-BE49-F238E27FC236}">
                <a16:creationId xmlns:a16="http://schemas.microsoft.com/office/drawing/2014/main" id="{9E45C83D-F071-E727-7301-0D5888B9EF5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163609" y="0"/>
            <a:ext cx="4028391" cy="6858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37536E48-9B1E-2FA0-2DE1-0E3FEA03DE3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4357" y="1597735"/>
            <a:ext cx="3034570" cy="1376693"/>
          </a:xfrm>
        </p:spPr>
        <p:txBody>
          <a:bodyPr>
            <a:noAutofit/>
          </a:bodyPr>
          <a:lstStyle>
            <a:lvl1pPr marL="0" indent="0">
              <a:buNone/>
              <a:defRPr sz="4000">
                <a:solidFill>
                  <a:schemeClr val="tx1"/>
                </a:solidFill>
              </a:defRPr>
            </a:lvl1pPr>
            <a:lvl2pPr>
              <a:defRPr sz="2800">
                <a:solidFill>
                  <a:schemeClr val="tx1"/>
                </a:solidFill>
              </a:defRPr>
            </a:lvl2pPr>
            <a:lvl3pPr>
              <a:defRPr sz="2800">
                <a:solidFill>
                  <a:schemeClr val="tx1"/>
                </a:solidFill>
              </a:defRPr>
            </a:lvl3pPr>
            <a:lvl4pPr>
              <a:defRPr sz="2800">
                <a:solidFill>
                  <a:schemeClr val="tx1"/>
                </a:solidFill>
              </a:defRPr>
            </a:lvl4pPr>
            <a:lvl5pPr>
              <a:defRPr sz="2800">
                <a:solidFill>
                  <a:schemeClr val="tx1"/>
                </a:solidFill>
              </a:defRPr>
            </a:lvl5pPr>
          </a:lstStyle>
          <a:p>
            <a:pPr algn="l"/>
            <a:r>
              <a:rPr lang="en-US" dirty="0"/>
              <a:t>Presentation section title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C9F18EE0-F9FA-D8F4-07DD-3656B4BCFCE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97984" y="3185056"/>
            <a:ext cx="3030943" cy="266700"/>
          </a:xfrm>
        </p:spPr>
        <p:txBody>
          <a:bodyPr>
            <a:noAutofit/>
          </a:bodyPr>
          <a:lstStyle>
            <a:lvl1pPr marL="0" indent="0">
              <a:buNone/>
              <a:defRPr sz="1800" b="0" i="1" spc="0">
                <a:solidFill>
                  <a:schemeClr val="tx1"/>
                </a:solidFill>
                <a:latin typeface="YaleNew" panose="02000602050000020003" pitchFamily="2" charset="77"/>
                <a:cs typeface="Calibri" panose="020F0502020204030204" pitchFamily="34" charset="0"/>
              </a:defRPr>
            </a:lvl1pPr>
            <a:lvl6pPr marL="2286000" indent="0">
              <a:buNone/>
              <a:defRPr>
                <a:solidFill>
                  <a:schemeClr val="bg1"/>
                </a:solidFill>
              </a:defRPr>
            </a:lvl6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16368399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eft photo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BA593C7-BA47-FC44-857F-64A0886F85B2}"/>
              </a:ext>
            </a:extLst>
          </p:cNvPr>
          <p:cNvSpPr/>
          <p:nvPr userDrawn="1"/>
        </p:nvSpPr>
        <p:spPr>
          <a:xfrm>
            <a:off x="4044496" y="0"/>
            <a:ext cx="8322057" cy="6858000"/>
          </a:xfrm>
          <a:prstGeom prst="rect">
            <a:avLst/>
          </a:prstGeom>
          <a:solidFill>
            <a:srgbClr val="00356B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AC202747-3258-FD08-6F6E-5C5534E168D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98988" y="1311274"/>
            <a:ext cx="6423025" cy="1500187"/>
          </a:xfrm>
        </p:spPr>
        <p:txBody>
          <a:bodyPr>
            <a:noAutofit/>
          </a:bodyPr>
          <a:lstStyle>
            <a:lvl1pPr marL="0" indent="0">
              <a:buNone/>
              <a:defRPr sz="4800">
                <a:solidFill>
                  <a:schemeClr val="bg1"/>
                </a:solidFill>
              </a:defRPr>
            </a:lvl1pPr>
            <a:lvl2pPr>
              <a:defRPr sz="2800">
                <a:solidFill>
                  <a:schemeClr val="tx1"/>
                </a:solidFill>
              </a:defRPr>
            </a:lvl2pPr>
            <a:lvl3pPr>
              <a:defRPr sz="2800">
                <a:solidFill>
                  <a:schemeClr val="tx1"/>
                </a:solidFill>
              </a:defRPr>
            </a:lvl3pPr>
            <a:lvl4pPr>
              <a:defRPr sz="2800">
                <a:solidFill>
                  <a:schemeClr val="tx1"/>
                </a:solidFill>
              </a:defRPr>
            </a:lvl4pPr>
            <a:lvl5pPr>
              <a:defRPr sz="2800">
                <a:solidFill>
                  <a:schemeClr val="tx1"/>
                </a:solidFill>
              </a:defRPr>
            </a:lvl5pPr>
          </a:lstStyle>
          <a:p>
            <a:pPr algn="l"/>
            <a:r>
              <a:rPr lang="en-US" dirty="0"/>
              <a:t>Cover slide presentation title</a:t>
            </a:r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05C2B047-130C-DCE5-FCD4-516F929996B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98988" y="3448878"/>
            <a:ext cx="5697537" cy="706438"/>
          </a:xfrm>
        </p:spPr>
        <p:txBody>
          <a:bodyPr>
            <a:normAutofit/>
          </a:bodyPr>
          <a:lstStyle>
            <a:lvl1pPr marL="0" indent="0">
              <a:buNone/>
              <a:defRPr sz="2400" b="0" i="1">
                <a:solidFill>
                  <a:schemeClr val="bg1"/>
                </a:solidFill>
                <a:latin typeface="YaleNew" panose="02000602050000020003" pitchFamily="2" charset="77"/>
              </a:defRPr>
            </a:lvl1pPr>
          </a:lstStyle>
          <a:p>
            <a:pPr algn="l"/>
            <a:r>
              <a:rPr lang="en-US" dirty="0"/>
              <a:t>Presentation subtitle</a:t>
            </a:r>
          </a:p>
        </p:txBody>
      </p:sp>
      <p:sp>
        <p:nvSpPr>
          <p:cNvPr id="4" name="Picture Placeholder 11">
            <a:extLst>
              <a:ext uri="{FF2B5EF4-FFF2-40B4-BE49-F238E27FC236}">
                <a16:creationId xmlns:a16="http://schemas.microsoft.com/office/drawing/2014/main" id="{DC7D1017-C174-5995-B134-9C0767CFDE6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4044950" cy="6858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5BBB0B30-5630-075B-536D-C785F63CAE2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697844" y="5659438"/>
            <a:ext cx="3074987" cy="5937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Wordmark</a:t>
            </a:r>
          </a:p>
        </p:txBody>
      </p:sp>
    </p:spTree>
    <p:extLst>
      <p:ext uri="{BB962C8B-B14F-4D97-AF65-F5344CB8AC3E}">
        <p14:creationId xmlns:p14="http://schemas.microsoft.com/office/powerpoint/2010/main" val="10890094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mages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1">
            <a:extLst>
              <a:ext uri="{FF2B5EF4-FFF2-40B4-BE49-F238E27FC236}">
                <a16:creationId xmlns:a16="http://schemas.microsoft.com/office/drawing/2014/main" id="{B4C11385-65BF-8528-422D-FCC44203E7C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051857" y="0"/>
            <a:ext cx="4028391" cy="6858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Picture Placeholder 11">
            <a:extLst>
              <a:ext uri="{FF2B5EF4-FFF2-40B4-BE49-F238E27FC236}">
                <a16:creationId xmlns:a16="http://schemas.microsoft.com/office/drawing/2014/main" id="{E245F8A8-299F-3198-D2B8-0F1B9A7A5BC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163609" y="0"/>
            <a:ext cx="4028391" cy="6858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Picture Placeholder 11">
            <a:extLst>
              <a:ext uri="{FF2B5EF4-FFF2-40B4-BE49-F238E27FC236}">
                <a16:creationId xmlns:a16="http://schemas.microsoft.com/office/drawing/2014/main" id="{71D31A01-605A-E333-95CB-3884502B66C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3966439" cy="68580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415492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icture masonry gallery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1">
            <a:extLst>
              <a:ext uri="{FF2B5EF4-FFF2-40B4-BE49-F238E27FC236}">
                <a16:creationId xmlns:a16="http://schemas.microsoft.com/office/drawing/2014/main" id="{D4592B32-C73A-DA59-9DFB-C56900E22B9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051857" y="0"/>
            <a:ext cx="4028391" cy="23774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Picture Placeholder 11">
            <a:extLst>
              <a:ext uri="{FF2B5EF4-FFF2-40B4-BE49-F238E27FC236}">
                <a16:creationId xmlns:a16="http://schemas.microsoft.com/office/drawing/2014/main" id="{E25C02FF-184F-B181-FF38-6A2EC69DA84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051857" y="2450590"/>
            <a:ext cx="4028391" cy="4407409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Picture Placeholder 11">
            <a:extLst>
              <a:ext uri="{FF2B5EF4-FFF2-40B4-BE49-F238E27FC236}">
                <a16:creationId xmlns:a16="http://schemas.microsoft.com/office/drawing/2014/main" id="{1323BCDF-9792-02C5-8366-1F44FD1988E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163609" y="-1"/>
            <a:ext cx="4028391" cy="440740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Picture Placeholder 11">
            <a:extLst>
              <a:ext uri="{FF2B5EF4-FFF2-40B4-BE49-F238E27FC236}">
                <a16:creationId xmlns:a16="http://schemas.microsoft.com/office/drawing/2014/main" id="{649D1614-E51C-F898-5162-9A5553F55E0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59496" y="4480558"/>
            <a:ext cx="4028391" cy="237744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7C22723B-A2CC-BF98-A503-023DEB3CA6C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4357" y="1597735"/>
            <a:ext cx="2637726" cy="1376693"/>
          </a:xfrm>
        </p:spPr>
        <p:txBody>
          <a:bodyPr>
            <a:noAutofit/>
          </a:bodyPr>
          <a:lstStyle>
            <a:lvl1pPr marL="0" indent="0">
              <a:buNone/>
              <a:defRPr sz="4000">
                <a:solidFill>
                  <a:schemeClr val="tx1"/>
                </a:solidFill>
              </a:defRPr>
            </a:lvl1pPr>
            <a:lvl2pPr>
              <a:defRPr sz="2800">
                <a:solidFill>
                  <a:schemeClr val="tx1"/>
                </a:solidFill>
              </a:defRPr>
            </a:lvl2pPr>
            <a:lvl3pPr>
              <a:defRPr sz="2800">
                <a:solidFill>
                  <a:schemeClr val="tx1"/>
                </a:solidFill>
              </a:defRPr>
            </a:lvl3pPr>
            <a:lvl4pPr>
              <a:defRPr sz="2800">
                <a:solidFill>
                  <a:schemeClr val="tx1"/>
                </a:solidFill>
              </a:defRPr>
            </a:lvl4pPr>
            <a:lvl5pPr>
              <a:defRPr sz="2800">
                <a:solidFill>
                  <a:schemeClr val="tx1"/>
                </a:solidFill>
              </a:defRPr>
            </a:lvl5pPr>
          </a:lstStyle>
          <a:p>
            <a:pPr algn="l"/>
            <a:r>
              <a:rPr lang="en-US" dirty="0"/>
              <a:t>Gallery page title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6C8192F7-7296-ABF5-B5CD-CB65E66102B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7984" y="3185056"/>
            <a:ext cx="2634099" cy="266700"/>
          </a:xfrm>
        </p:spPr>
        <p:txBody>
          <a:bodyPr>
            <a:noAutofit/>
          </a:bodyPr>
          <a:lstStyle>
            <a:lvl1pPr marL="0" indent="0">
              <a:buNone/>
              <a:defRPr sz="1800" b="0" i="1" spc="0">
                <a:solidFill>
                  <a:schemeClr val="tx1"/>
                </a:solidFill>
                <a:latin typeface="YaleNew" panose="02000602050000020003" pitchFamily="2" charset="77"/>
                <a:cs typeface="Calibri" panose="020F0502020204030204" pitchFamily="34" charset="0"/>
              </a:defRPr>
            </a:lvl1pPr>
            <a:lvl6pPr marL="2286000" indent="0">
              <a:buNone/>
              <a:defRPr>
                <a:solidFill>
                  <a:schemeClr val="bg1"/>
                </a:solidFill>
              </a:defRPr>
            </a:lvl6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108180400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icture masonry gallery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05C1A75-6308-7342-BD74-E48BCE51672A}"/>
              </a:ext>
            </a:extLst>
          </p:cNvPr>
          <p:cNvSpPr/>
          <p:nvPr userDrawn="1"/>
        </p:nvSpPr>
        <p:spPr>
          <a:xfrm>
            <a:off x="-123371" y="0"/>
            <a:ext cx="12315372" cy="6858000"/>
          </a:xfrm>
          <a:prstGeom prst="rect">
            <a:avLst/>
          </a:prstGeom>
          <a:solidFill>
            <a:srgbClr val="00356B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Picture Placeholder 11">
            <a:extLst>
              <a:ext uri="{FF2B5EF4-FFF2-40B4-BE49-F238E27FC236}">
                <a16:creationId xmlns:a16="http://schemas.microsoft.com/office/drawing/2014/main" id="{D8422083-4751-5AA8-E783-DA89DED6E39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051857" y="0"/>
            <a:ext cx="4028391" cy="23774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Picture Placeholder 11">
            <a:extLst>
              <a:ext uri="{FF2B5EF4-FFF2-40B4-BE49-F238E27FC236}">
                <a16:creationId xmlns:a16="http://schemas.microsoft.com/office/drawing/2014/main" id="{2A4E33C0-821E-A556-8227-50870BD882F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051857" y="2450590"/>
            <a:ext cx="4028391" cy="4407409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Picture Placeholder 11">
            <a:extLst>
              <a:ext uri="{FF2B5EF4-FFF2-40B4-BE49-F238E27FC236}">
                <a16:creationId xmlns:a16="http://schemas.microsoft.com/office/drawing/2014/main" id="{27F7C4F6-1119-9262-0FCE-88497A31EE2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163609" y="-1"/>
            <a:ext cx="4028391" cy="440740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6BD39167-112A-7A21-6F14-F26D555A631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59496" y="4480558"/>
            <a:ext cx="4028391" cy="237744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CAFAD965-AB10-FFFE-CB0A-8CB37E85360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4357" y="1597735"/>
            <a:ext cx="2637726" cy="1376693"/>
          </a:xfrm>
        </p:spPr>
        <p:txBody>
          <a:bodyPr>
            <a:noAutofit/>
          </a:bodyPr>
          <a:lstStyle>
            <a:lvl1pPr marL="0" indent="0">
              <a:buNone/>
              <a:defRPr sz="4000">
                <a:solidFill>
                  <a:schemeClr val="bg1"/>
                </a:solidFill>
              </a:defRPr>
            </a:lvl1pPr>
            <a:lvl2pPr>
              <a:defRPr sz="2800">
                <a:solidFill>
                  <a:schemeClr val="tx1"/>
                </a:solidFill>
              </a:defRPr>
            </a:lvl2pPr>
            <a:lvl3pPr>
              <a:defRPr sz="2800">
                <a:solidFill>
                  <a:schemeClr val="tx1"/>
                </a:solidFill>
              </a:defRPr>
            </a:lvl3pPr>
            <a:lvl4pPr>
              <a:defRPr sz="2800">
                <a:solidFill>
                  <a:schemeClr val="tx1"/>
                </a:solidFill>
              </a:defRPr>
            </a:lvl4pPr>
            <a:lvl5pPr>
              <a:defRPr sz="2800">
                <a:solidFill>
                  <a:schemeClr val="tx1"/>
                </a:solidFill>
              </a:defRPr>
            </a:lvl5pPr>
          </a:lstStyle>
          <a:p>
            <a:pPr algn="l"/>
            <a:r>
              <a:rPr lang="en-US" dirty="0"/>
              <a:t>Gallery page title</a:t>
            </a:r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A1575509-F87E-CB41-0A52-7C509E5DEB1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7984" y="3185056"/>
            <a:ext cx="2634099" cy="266700"/>
          </a:xfrm>
        </p:spPr>
        <p:txBody>
          <a:bodyPr>
            <a:noAutofit/>
          </a:bodyPr>
          <a:lstStyle>
            <a:lvl1pPr marL="0" indent="0">
              <a:buNone/>
              <a:defRPr sz="1800" b="0" i="1" spc="0">
                <a:solidFill>
                  <a:schemeClr val="bg1"/>
                </a:solidFill>
                <a:latin typeface="YaleNew" panose="02000602050000020003" pitchFamily="2" charset="77"/>
                <a:cs typeface="Calibri" panose="020F0502020204030204" pitchFamily="34" charset="0"/>
              </a:defRPr>
            </a:lvl1pPr>
            <a:lvl6pPr marL="2286000" indent="0">
              <a:buNone/>
              <a:defRPr>
                <a:solidFill>
                  <a:schemeClr val="bg1"/>
                </a:solidFill>
              </a:defRPr>
            </a:lvl6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26015262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icture masonry gallery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C135157-004F-A94C-A322-613CD2EC1051}"/>
              </a:ext>
            </a:extLst>
          </p:cNvPr>
          <p:cNvSpPr/>
          <p:nvPr userDrawn="1"/>
        </p:nvSpPr>
        <p:spPr>
          <a:xfrm>
            <a:off x="-123371" y="0"/>
            <a:ext cx="12315372" cy="685800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3121AECD-1676-374F-891A-7D1F5B7C1FF1}"/>
              </a:ext>
            </a:extLst>
          </p:cNvPr>
          <p:cNvSpPr txBox="1">
            <a:spLocks/>
          </p:cNvSpPr>
          <p:nvPr userDrawn="1"/>
        </p:nvSpPr>
        <p:spPr>
          <a:xfrm>
            <a:off x="4047744" y="0"/>
            <a:ext cx="4032504" cy="23774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t" anchorCtr="0">
            <a:normAutofit/>
          </a:bodyPr>
          <a:lstStyle>
            <a:defPPr>
              <a:defRPr lang="en-US"/>
            </a:defPPr>
            <a:lvl1pPr marL="0" indent="0" algn="l" defTabSz="457200" rtl="0" eaLnBrk="1" latinLnBrk="0" hangingPunct="1">
              <a:buNone/>
              <a:defRPr sz="1400" b="0" i="0" kern="1200">
                <a:solidFill>
                  <a:schemeClr val="bg1">
                    <a:lumMod val="75000"/>
                  </a:schemeClr>
                </a:solidFill>
                <a:latin typeface="Red Hat Text Medium" panose="02010303040201060303" pitchFamily="2" charset="0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Insert Picture</a:t>
            </a: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B184FFA9-4D24-314E-9F1A-E0C3413EF5CC}"/>
              </a:ext>
            </a:extLst>
          </p:cNvPr>
          <p:cNvSpPr txBox="1">
            <a:spLocks/>
          </p:cNvSpPr>
          <p:nvPr userDrawn="1"/>
        </p:nvSpPr>
        <p:spPr>
          <a:xfrm>
            <a:off x="4047744" y="2450592"/>
            <a:ext cx="4032504" cy="440740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i="0" kern="1200">
                <a:solidFill>
                  <a:schemeClr val="bg1">
                    <a:lumMod val="75000"/>
                  </a:schemeClr>
                </a:solidFill>
                <a:latin typeface="Red Hat Text Medium" panose="02010303040201060303" pitchFamily="2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Insert Picture</a:t>
            </a:r>
            <a:endParaRPr lang="en-US" dirty="0"/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31857D0D-7103-7840-940D-D6493A32F3B7}"/>
              </a:ext>
            </a:extLst>
          </p:cNvPr>
          <p:cNvSpPr txBox="1">
            <a:spLocks/>
          </p:cNvSpPr>
          <p:nvPr userDrawn="1"/>
        </p:nvSpPr>
        <p:spPr>
          <a:xfrm>
            <a:off x="8159496" y="0"/>
            <a:ext cx="4032504" cy="440740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i="0" kern="1200">
                <a:solidFill>
                  <a:schemeClr val="bg1">
                    <a:lumMod val="75000"/>
                  </a:schemeClr>
                </a:solidFill>
                <a:latin typeface="Red Hat Text Medium" panose="02010303040201060303" pitchFamily="2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Insert Picture</a:t>
            </a:r>
            <a:endParaRPr lang="en-US" dirty="0"/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714FCBAA-562E-7C44-BB5B-DB6D86790C70}"/>
              </a:ext>
            </a:extLst>
          </p:cNvPr>
          <p:cNvSpPr txBox="1">
            <a:spLocks/>
          </p:cNvSpPr>
          <p:nvPr userDrawn="1"/>
        </p:nvSpPr>
        <p:spPr>
          <a:xfrm>
            <a:off x="8159496" y="4480560"/>
            <a:ext cx="4032504" cy="23774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i="0" kern="1200">
                <a:solidFill>
                  <a:schemeClr val="bg1">
                    <a:lumMod val="75000"/>
                  </a:schemeClr>
                </a:solidFill>
                <a:latin typeface="Red Hat Text Medium" panose="02010303040201060303" pitchFamily="2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Insert Picture</a:t>
            </a:r>
            <a:endParaRPr lang="en-US" dirty="0"/>
          </a:p>
        </p:txBody>
      </p:sp>
      <p:sp>
        <p:nvSpPr>
          <p:cNvPr id="2" name="Picture Placeholder 11">
            <a:extLst>
              <a:ext uri="{FF2B5EF4-FFF2-40B4-BE49-F238E27FC236}">
                <a16:creationId xmlns:a16="http://schemas.microsoft.com/office/drawing/2014/main" id="{7FA95BD7-ECC8-3CF5-46CC-EAC4D493A8A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051857" y="0"/>
            <a:ext cx="4028391" cy="23774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Picture Placeholder 11">
            <a:extLst>
              <a:ext uri="{FF2B5EF4-FFF2-40B4-BE49-F238E27FC236}">
                <a16:creationId xmlns:a16="http://schemas.microsoft.com/office/drawing/2014/main" id="{0082CE22-636C-E06A-BA39-2197CF8208F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051857" y="2450590"/>
            <a:ext cx="4028391" cy="4407409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Picture Placeholder 11">
            <a:extLst>
              <a:ext uri="{FF2B5EF4-FFF2-40B4-BE49-F238E27FC236}">
                <a16:creationId xmlns:a16="http://schemas.microsoft.com/office/drawing/2014/main" id="{3E8AF0C2-C040-C234-81A2-F6B4F5E94CF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163609" y="-1"/>
            <a:ext cx="4028391" cy="440740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997F8D38-51A9-0310-7EDA-82665351C6F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59496" y="4480558"/>
            <a:ext cx="4028391" cy="237744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1AF3B9AA-1EB9-B895-13DD-6E53D199B92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4357" y="1597735"/>
            <a:ext cx="2637726" cy="1376693"/>
          </a:xfrm>
        </p:spPr>
        <p:txBody>
          <a:bodyPr>
            <a:noAutofit/>
          </a:bodyPr>
          <a:lstStyle>
            <a:lvl1pPr marL="0" indent="0">
              <a:buNone/>
              <a:defRPr sz="4000">
                <a:solidFill>
                  <a:schemeClr val="bg1"/>
                </a:solidFill>
              </a:defRPr>
            </a:lvl1pPr>
            <a:lvl2pPr>
              <a:defRPr sz="2800">
                <a:solidFill>
                  <a:schemeClr val="tx1"/>
                </a:solidFill>
              </a:defRPr>
            </a:lvl2pPr>
            <a:lvl3pPr>
              <a:defRPr sz="2800">
                <a:solidFill>
                  <a:schemeClr val="tx1"/>
                </a:solidFill>
              </a:defRPr>
            </a:lvl3pPr>
            <a:lvl4pPr>
              <a:defRPr sz="2800">
                <a:solidFill>
                  <a:schemeClr val="tx1"/>
                </a:solidFill>
              </a:defRPr>
            </a:lvl4pPr>
            <a:lvl5pPr>
              <a:defRPr sz="2800">
                <a:solidFill>
                  <a:schemeClr val="tx1"/>
                </a:solidFill>
              </a:defRPr>
            </a:lvl5pPr>
          </a:lstStyle>
          <a:p>
            <a:pPr algn="l"/>
            <a:r>
              <a:rPr lang="en-US" dirty="0"/>
              <a:t>Gallery page title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3926DF91-CB93-BE75-6714-50E45D53D2E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7984" y="3185056"/>
            <a:ext cx="2634099" cy="266700"/>
          </a:xfrm>
        </p:spPr>
        <p:txBody>
          <a:bodyPr>
            <a:noAutofit/>
          </a:bodyPr>
          <a:lstStyle>
            <a:lvl1pPr marL="0" indent="0">
              <a:buNone/>
              <a:defRPr sz="1800" b="0" i="1" spc="0">
                <a:solidFill>
                  <a:schemeClr val="bg1"/>
                </a:solidFill>
                <a:latin typeface="YaleNew" panose="02000602050000020003" pitchFamily="2" charset="77"/>
                <a:cs typeface="Calibri" panose="020F0502020204030204" pitchFamily="34" charset="0"/>
              </a:defRPr>
            </a:lvl1pPr>
            <a:lvl6pPr marL="2286000" indent="0">
              <a:buNone/>
              <a:defRPr>
                <a:solidFill>
                  <a:schemeClr val="bg1"/>
                </a:solidFill>
              </a:defRPr>
            </a:lvl6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46783139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 picture masonry gallery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1">
            <a:extLst>
              <a:ext uri="{FF2B5EF4-FFF2-40B4-BE49-F238E27FC236}">
                <a16:creationId xmlns:a16="http://schemas.microsoft.com/office/drawing/2014/main" id="{44407F55-9F8B-CFB8-1B4D-DFE77B68F37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051857" y="0"/>
            <a:ext cx="2656557" cy="3429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Picture Placeholder 11">
            <a:extLst>
              <a:ext uri="{FF2B5EF4-FFF2-40B4-BE49-F238E27FC236}">
                <a16:creationId xmlns:a16="http://schemas.microsoft.com/office/drawing/2014/main" id="{B8061204-7764-E2D1-7AAA-B10D9B6ECA1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051857" y="3486148"/>
            <a:ext cx="2646971" cy="337820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Picture Placeholder 11">
            <a:extLst>
              <a:ext uri="{FF2B5EF4-FFF2-40B4-BE49-F238E27FC236}">
                <a16:creationId xmlns:a16="http://schemas.microsoft.com/office/drawing/2014/main" id="{70DBCDF1-021A-7BE3-B53A-887126B88D8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826468" y="7748"/>
            <a:ext cx="2609407" cy="165223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4" name="Picture Placeholder 11">
            <a:extLst>
              <a:ext uri="{FF2B5EF4-FFF2-40B4-BE49-F238E27FC236}">
                <a16:creationId xmlns:a16="http://schemas.microsoft.com/office/drawing/2014/main" id="{EB3E7A70-BD34-1297-5064-EBE5BB50095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826468" y="1750823"/>
            <a:ext cx="2609407" cy="337081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5" name="Picture Placeholder 11">
            <a:extLst>
              <a:ext uri="{FF2B5EF4-FFF2-40B4-BE49-F238E27FC236}">
                <a16:creationId xmlns:a16="http://schemas.microsoft.com/office/drawing/2014/main" id="{6C618F24-A1FF-DEFE-48FC-DFADF3AB1D9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826468" y="5212481"/>
            <a:ext cx="2609407" cy="163777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7" name="Picture Placeholder 11">
            <a:extLst>
              <a:ext uri="{FF2B5EF4-FFF2-40B4-BE49-F238E27FC236}">
                <a16:creationId xmlns:a16="http://schemas.microsoft.com/office/drawing/2014/main" id="{52794C9F-4857-8416-D697-D8A5BD1DC52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547706" y="-6350"/>
            <a:ext cx="2656557" cy="3429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8" name="Picture Placeholder 11">
            <a:extLst>
              <a:ext uri="{FF2B5EF4-FFF2-40B4-BE49-F238E27FC236}">
                <a16:creationId xmlns:a16="http://schemas.microsoft.com/office/drawing/2014/main" id="{B71335A9-56CA-C44E-C210-7A39320CAFC7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547706" y="3479798"/>
            <a:ext cx="2646971" cy="337820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EBF1712F-3EDE-9144-C8B3-D9515E447D9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4357" y="1597735"/>
            <a:ext cx="2637726" cy="1376693"/>
          </a:xfrm>
        </p:spPr>
        <p:txBody>
          <a:bodyPr>
            <a:noAutofit/>
          </a:bodyPr>
          <a:lstStyle>
            <a:lvl1pPr marL="0" indent="0">
              <a:buNone/>
              <a:defRPr sz="4000">
                <a:solidFill>
                  <a:schemeClr val="tx1"/>
                </a:solidFill>
              </a:defRPr>
            </a:lvl1pPr>
            <a:lvl2pPr>
              <a:defRPr sz="2800">
                <a:solidFill>
                  <a:schemeClr val="tx1"/>
                </a:solidFill>
              </a:defRPr>
            </a:lvl2pPr>
            <a:lvl3pPr>
              <a:defRPr sz="2800">
                <a:solidFill>
                  <a:schemeClr val="tx1"/>
                </a:solidFill>
              </a:defRPr>
            </a:lvl3pPr>
            <a:lvl4pPr>
              <a:defRPr sz="2800">
                <a:solidFill>
                  <a:schemeClr val="tx1"/>
                </a:solidFill>
              </a:defRPr>
            </a:lvl4pPr>
            <a:lvl5pPr>
              <a:defRPr sz="2800">
                <a:solidFill>
                  <a:schemeClr val="tx1"/>
                </a:solidFill>
              </a:defRPr>
            </a:lvl5pPr>
          </a:lstStyle>
          <a:p>
            <a:pPr algn="l"/>
            <a:r>
              <a:rPr lang="en-US" dirty="0"/>
              <a:t>Gallery page title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69E771D9-2182-0886-CF5C-F9E6A91B8A7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97984" y="3185056"/>
            <a:ext cx="3044002" cy="266700"/>
          </a:xfrm>
        </p:spPr>
        <p:txBody>
          <a:bodyPr>
            <a:noAutofit/>
          </a:bodyPr>
          <a:lstStyle>
            <a:lvl1pPr marL="0" indent="0">
              <a:buNone/>
              <a:defRPr sz="1800" b="0" i="1" spc="0">
                <a:solidFill>
                  <a:schemeClr val="tx1"/>
                </a:solidFill>
                <a:latin typeface="YaleNew" panose="02000602050000020003" pitchFamily="2" charset="77"/>
                <a:cs typeface="Calibri" panose="020F0502020204030204" pitchFamily="34" charset="0"/>
              </a:defRPr>
            </a:lvl1pPr>
            <a:lvl6pPr marL="2286000" indent="0">
              <a:buNone/>
              <a:defRPr>
                <a:solidFill>
                  <a:schemeClr val="bg1"/>
                </a:solidFill>
              </a:defRPr>
            </a:lvl6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256387325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icture grid gallery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1">
            <a:extLst>
              <a:ext uri="{FF2B5EF4-FFF2-40B4-BE49-F238E27FC236}">
                <a16:creationId xmlns:a16="http://schemas.microsoft.com/office/drawing/2014/main" id="{CD52250D-592A-6A0E-2EC4-348B240C197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051857" y="0"/>
            <a:ext cx="4027215" cy="3429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Picture Placeholder 11">
            <a:extLst>
              <a:ext uri="{FF2B5EF4-FFF2-40B4-BE49-F238E27FC236}">
                <a16:creationId xmlns:a16="http://schemas.microsoft.com/office/drawing/2014/main" id="{C98FAF4C-C5F8-CD7C-AD17-DBEE12CD81E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051857" y="3486148"/>
            <a:ext cx="4027215" cy="337820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Picture Placeholder 11">
            <a:extLst>
              <a:ext uri="{FF2B5EF4-FFF2-40B4-BE49-F238E27FC236}">
                <a16:creationId xmlns:a16="http://schemas.microsoft.com/office/drawing/2014/main" id="{1A4A5ECA-F9C5-C40F-CBDD-C2AAD668B0C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166657" y="659"/>
            <a:ext cx="4027215" cy="3429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CD35514F-BA11-3F45-D395-B82E2401388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66657" y="3486807"/>
            <a:ext cx="4027215" cy="337820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D860381D-CFDD-5C2B-95C0-FDF866D49DF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4357" y="1597735"/>
            <a:ext cx="2637726" cy="1376693"/>
          </a:xfrm>
        </p:spPr>
        <p:txBody>
          <a:bodyPr>
            <a:noAutofit/>
          </a:bodyPr>
          <a:lstStyle>
            <a:lvl1pPr marL="0" indent="0">
              <a:buNone/>
              <a:defRPr sz="4000">
                <a:solidFill>
                  <a:schemeClr val="tx1"/>
                </a:solidFill>
              </a:defRPr>
            </a:lvl1pPr>
            <a:lvl2pPr>
              <a:defRPr sz="2800">
                <a:solidFill>
                  <a:schemeClr val="tx1"/>
                </a:solidFill>
              </a:defRPr>
            </a:lvl2pPr>
            <a:lvl3pPr>
              <a:defRPr sz="2800">
                <a:solidFill>
                  <a:schemeClr val="tx1"/>
                </a:solidFill>
              </a:defRPr>
            </a:lvl3pPr>
            <a:lvl4pPr>
              <a:defRPr sz="2800">
                <a:solidFill>
                  <a:schemeClr val="tx1"/>
                </a:solidFill>
              </a:defRPr>
            </a:lvl4pPr>
            <a:lvl5pPr>
              <a:defRPr sz="2800">
                <a:solidFill>
                  <a:schemeClr val="tx1"/>
                </a:solidFill>
              </a:defRPr>
            </a:lvl5pPr>
          </a:lstStyle>
          <a:p>
            <a:pPr algn="l"/>
            <a:r>
              <a:rPr lang="en-US" dirty="0"/>
              <a:t>Gallery page title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D48BE400-0752-DB82-2E62-48BFF7662F9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7984" y="3185056"/>
            <a:ext cx="2634099" cy="266700"/>
          </a:xfrm>
        </p:spPr>
        <p:txBody>
          <a:bodyPr>
            <a:noAutofit/>
          </a:bodyPr>
          <a:lstStyle>
            <a:lvl1pPr marL="0" indent="0">
              <a:buNone/>
              <a:defRPr sz="1800" b="0" i="1" spc="0">
                <a:solidFill>
                  <a:schemeClr val="tx1"/>
                </a:solidFill>
                <a:latin typeface="YaleNew" panose="02000602050000020003" pitchFamily="2" charset="77"/>
                <a:cs typeface="Calibri" panose="020F0502020204030204" pitchFamily="34" charset="0"/>
              </a:defRPr>
            </a:lvl1pPr>
            <a:lvl6pPr marL="2286000" indent="0">
              <a:buNone/>
              <a:defRPr>
                <a:solidFill>
                  <a:schemeClr val="bg1"/>
                </a:solidFill>
              </a:defRPr>
            </a:lvl6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A98113E-11D6-5C45-FA05-F78F2430D96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22288" y="5805488"/>
            <a:ext cx="3135312" cy="657225"/>
          </a:xfrm>
        </p:spPr>
        <p:txBody>
          <a:bodyPr>
            <a:noAutofit/>
          </a:bodyPr>
          <a:lstStyle>
            <a:lvl1pPr marL="0" indent="0">
              <a:buNone/>
              <a:defRPr sz="1200">
                <a:latin typeface="+mn-lt"/>
              </a:defRPr>
            </a:lvl1pPr>
          </a:lstStyle>
          <a:p>
            <a:r>
              <a:rPr lang="en-US" dirty="0"/>
              <a:t>Caption here. Cras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non </a:t>
            </a:r>
            <a:r>
              <a:rPr lang="en-US" dirty="0" err="1"/>
              <a:t>metus</a:t>
            </a:r>
            <a:r>
              <a:rPr lang="en-US" dirty="0"/>
              <a:t>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a </a:t>
            </a:r>
            <a:r>
              <a:rPr lang="en-US" dirty="0" err="1"/>
              <a:t>velit</a:t>
            </a:r>
            <a:r>
              <a:rPr lang="en-US" dirty="0"/>
              <a:t>. Ut vitae </a:t>
            </a:r>
            <a:r>
              <a:rPr lang="en-US" dirty="0" err="1"/>
              <a:t>faucibus</a:t>
            </a:r>
            <a:r>
              <a:rPr lang="en-US" dirty="0"/>
              <a:t> sem. Donec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 dui id </a:t>
            </a:r>
            <a:r>
              <a:rPr lang="en-US" dirty="0" err="1"/>
              <a:t>blandit</a:t>
            </a:r>
            <a:r>
              <a:rPr lang="en-US" dirty="0"/>
              <a:t>. Nunc id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, vel </a:t>
            </a:r>
            <a:r>
              <a:rPr lang="en-US" dirty="0" err="1"/>
              <a:t>efficitur</a:t>
            </a:r>
            <a:r>
              <a:rPr lang="en-US" dirty="0"/>
              <a:t> </a:t>
            </a:r>
            <a:r>
              <a:rPr lang="en-US" dirty="0" err="1"/>
              <a:t>metus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85628930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icture grid gallery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97A8331-D128-874B-B3ED-BD87C5E97539}"/>
              </a:ext>
            </a:extLst>
          </p:cNvPr>
          <p:cNvSpPr/>
          <p:nvPr userDrawn="1"/>
        </p:nvSpPr>
        <p:spPr>
          <a:xfrm>
            <a:off x="-123372" y="0"/>
            <a:ext cx="12438743" cy="6858000"/>
          </a:xfrm>
          <a:prstGeom prst="rect">
            <a:avLst/>
          </a:prstGeom>
          <a:solidFill>
            <a:srgbClr val="00356B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0F0F530B-4EF3-F06D-7C39-8B4C027B7CC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4357" y="1597735"/>
            <a:ext cx="2637726" cy="1376693"/>
          </a:xfrm>
        </p:spPr>
        <p:txBody>
          <a:bodyPr>
            <a:noAutofit/>
          </a:bodyPr>
          <a:lstStyle>
            <a:lvl1pPr marL="0" indent="0">
              <a:buNone/>
              <a:defRPr sz="4000">
                <a:solidFill>
                  <a:schemeClr val="bg1"/>
                </a:solidFill>
              </a:defRPr>
            </a:lvl1pPr>
            <a:lvl2pPr>
              <a:defRPr sz="2800">
                <a:solidFill>
                  <a:schemeClr val="tx1"/>
                </a:solidFill>
              </a:defRPr>
            </a:lvl2pPr>
            <a:lvl3pPr>
              <a:defRPr sz="2800">
                <a:solidFill>
                  <a:schemeClr val="tx1"/>
                </a:solidFill>
              </a:defRPr>
            </a:lvl3pPr>
            <a:lvl4pPr>
              <a:defRPr sz="2800">
                <a:solidFill>
                  <a:schemeClr val="tx1"/>
                </a:solidFill>
              </a:defRPr>
            </a:lvl4pPr>
            <a:lvl5pPr>
              <a:defRPr sz="2800">
                <a:solidFill>
                  <a:schemeClr val="tx1"/>
                </a:solidFill>
              </a:defRPr>
            </a:lvl5pPr>
          </a:lstStyle>
          <a:p>
            <a:pPr algn="l"/>
            <a:r>
              <a:rPr lang="en-US" dirty="0"/>
              <a:t>Gallery page title</a:t>
            </a:r>
          </a:p>
        </p:txBody>
      </p:sp>
      <p:sp>
        <p:nvSpPr>
          <p:cNvPr id="4" name="Text Placeholder 11">
            <a:extLst>
              <a:ext uri="{FF2B5EF4-FFF2-40B4-BE49-F238E27FC236}">
                <a16:creationId xmlns:a16="http://schemas.microsoft.com/office/drawing/2014/main" id="{220A1CBE-9A9E-ECA7-49BE-FE318748B1A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97984" y="3185056"/>
            <a:ext cx="2634099" cy="266700"/>
          </a:xfrm>
        </p:spPr>
        <p:txBody>
          <a:bodyPr>
            <a:noAutofit/>
          </a:bodyPr>
          <a:lstStyle>
            <a:lvl1pPr marL="0" indent="0">
              <a:buNone/>
              <a:defRPr sz="1800" b="0" i="1" spc="0">
                <a:solidFill>
                  <a:schemeClr val="bg1"/>
                </a:solidFill>
                <a:latin typeface="YaleNew" panose="02000602050000020003" pitchFamily="2" charset="77"/>
                <a:cs typeface="Calibri" panose="020F0502020204030204" pitchFamily="34" charset="0"/>
              </a:defRPr>
            </a:lvl1pPr>
            <a:lvl6pPr marL="2286000" indent="0">
              <a:buNone/>
              <a:defRPr>
                <a:solidFill>
                  <a:schemeClr val="bg1"/>
                </a:solidFill>
              </a:defRPr>
            </a:lvl6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9431044A-4E40-179C-2D74-8024D764A5F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22288" y="5805488"/>
            <a:ext cx="3135312" cy="657225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Caption here. Cras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non </a:t>
            </a:r>
            <a:r>
              <a:rPr lang="en-US" dirty="0" err="1"/>
              <a:t>metus</a:t>
            </a:r>
            <a:r>
              <a:rPr lang="en-US" dirty="0"/>
              <a:t>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a </a:t>
            </a:r>
            <a:r>
              <a:rPr lang="en-US" dirty="0" err="1"/>
              <a:t>velit</a:t>
            </a:r>
            <a:r>
              <a:rPr lang="en-US" dirty="0"/>
              <a:t>. Ut vitae </a:t>
            </a:r>
            <a:r>
              <a:rPr lang="en-US" dirty="0" err="1"/>
              <a:t>faucibus</a:t>
            </a:r>
            <a:r>
              <a:rPr lang="en-US" dirty="0"/>
              <a:t> sem. Donec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 dui id </a:t>
            </a:r>
            <a:r>
              <a:rPr lang="en-US" dirty="0" err="1"/>
              <a:t>blandit</a:t>
            </a:r>
            <a:r>
              <a:rPr lang="en-US" dirty="0"/>
              <a:t>. Nunc id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, vel </a:t>
            </a:r>
            <a:r>
              <a:rPr lang="en-US" dirty="0" err="1"/>
              <a:t>efficitur</a:t>
            </a:r>
            <a:r>
              <a:rPr lang="en-US" dirty="0"/>
              <a:t> </a:t>
            </a:r>
            <a:r>
              <a:rPr lang="en-US" dirty="0" err="1"/>
              <a:t>metus</a:t>
            </a:r>
            <a:r>
              <a:rPr lang="en-US" dirty="0"/>
              <a:t>. </a:t>
            </a:r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7EF666DE-CFCE-6517-DB0D-87B619E3A98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051857" y="0"/>
            <a:ext cx="4027215" cy="3429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4" name="Picture Placeholder 11">
            <a:extLst>
              <a:ext uri="{FF2B5EF4-FFF2-40B4-BE49-F238E27FC236}">
                <a16:creationId xmlns:a16="http://schemas.microsoft.com/office/drawing/2014/main" id="{16E47F64-FDB8-75A5-571A-DB61DF42A92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051857" y="3486148"/>
            <a:ext cx="4027215" cy="337820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5" name="Picture Placeholder 11">
            <a:extLst>
              <a:ext uri="{FF2B5EF4-FFF2-40B4-BE49-F238E27FC236}">
                <a16:creationId xmlns:a16="http://schemas.microsoft.com/office/drawing/2014/main" id="{96083478-C30F-4A21-5465-504D79F8D1B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166657" y="659"/>
            <a:ext cx="4027215" cy="3429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6" name="Picture Placeholder 11">
            <a:extLst>
              <a:ext uri="{FF2B5EF4-FFF2-40B4-BE49-F238E27FC236}">
                <a16:creationId xmlns:a16="http://schemas.microsoft.com/office/drawing/2014/main" id="{4F0E9131-8E74-EEF0-F364-C7C5994FC9E0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66657" y="3486807"/>
            <a:ext cx="4027215" cy="3378202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774586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 with sub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10111290-CC74-3548-11A3-BC4FE157A7B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4357" y="1597735"/>
            <a:ext cx="2637726" cy="1376693"/>
          </a:xfrm>
        </p:spPr>
        <p:txBody>
          <a:bodyPr>
            <a:noAutofit/>
          </a:bodyPr>
          <a:lstStyle>
            <a:lvl1pPr marL="0" indent="0">
              <a:buNone/>
              <a:defRPr sz="4000">
                <a:solidFill>
                  <a:schemeClr val="tx1"/>
                </a:solidFill>
              </a:defRPr>
            </a:lvl1pPr>
            <a:lvl2pPr>
              <a:defRPr sz="2800">
                <a:solidFill>
                  <a:schemeClr val="tx1"/>
                </a:solidFill>
              </a:defRPr>
            </a:lvl2pPr>
            <a:lvl3pPr>
              <a:defRPr sz="2800">
                <a:solidFill>
                  <a:schemeClr val="tx1"/>
                </a:solidFill>
              </a:defRPr>
            </a:lvl3pPr>
            <a:lvl4pPr>
              <a:defRPr sz="2800">
                <a:solidFill>
                  <a:schemeClr val="tx1"/>
                </a:solidFill>
              </a:defRPr>
            </a:lvl4pPr>
            <a:lvl5pPr>
              <a:defRPr sz="2800">
                <a:solidFill>
                  <a:schemeClr val="tx1"/>
                </a:solidFill>
              </a:defRPr>
            </a:lvl5pPr>
          </a:lstStyle>
          <a:p>
            <a:pPr algn="l"/>
            <a:r>
              <a:rPr lang="en-US" dirty="0"/>
              <a:t>Gallery page title</a:t>
            </a:r>
          </a:p>
        </p:txBody>
      </p:sp>
      <p:sp>
        <p:nvSpPr>
          <p:cNvPr id="4" name="Text Placeholder 11">
            <a:extLst>
              <a:ext uri="{FF2B5EF4-FFF2-40B4-BE49-F238E27FC236}">
                <a16:creationId xmlns:a16="http://schemas.microsoft.com/office/drawing/2014/main" id="{65AF8CE4-00E5-F4D3-F0FB-8BBC9E95D9D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97984" y="3185056"/>
            <a:ext cx="2634099" cy="266700"/>
          </a:xfrm>
        </p:spPr>
        <p:txBody>
          <a:bodyPr>
            <a:noAutofit/>
          </a:bodyPr>
          <a:lstStyle>
            <a:lvl1pPr marL="0" indent="0">
              <a:buNone/>
              <a:defRPr sz="1800" b="0" i="1" spc="0">
                <a:solidFill>
                  <a:schemeClr val="tx1"/>
                </a:solidFill>
                <a:latin typeface="YaleNew" panose="02000602050000020003" pitchFamily="2" charset="77"/>
                <a:cs typeface="Calibri" panose="020F0502020204030204" pitchFamily="34" charset="0"/>
              </a:defRPr>
            </a:lvl1pPr>
            <a:lvl6pPr marL="2286000" indent="0">
              <a:buNone/>
              <a:defRPr>
                <a:solidFill>
                  <a:schemeClr val="bg1"/>
                </a:solidFill>
              </a:defRPr>
            </a:lvl6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8" name="Picture Placeholder 11">
            <a:extLst>
              <a:ext uri="{FF2B5EF4-FFF2-40B4-BE49-F238E27FC236}">
                <a16:creationId xmlns:a16="http://schemas.microsoft.com/office/drawing/2014/main" id="{2B614F79-8C3E-9B7F-136C-46CBA04CA3B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043680" y="10510"/>
            <a:ext cx="8148320" cy="6858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CB95CA1E-138F-AC2C-954E-572D8B3ED23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33469" y="6003579"/>
            <a:ext cx="3035300" cy="450850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z="1200" dirty="0"/>
              <a:t>Caption caption caption.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770666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 with subtitl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727C2AB-62FC-D444-BDA2-B209A9D810D8}"/>
              </a:ext>
            </a:extLst>
          </p:cNvPr>
          <p:cNvSpPr/>
          <p:nvPr userDrawn="1"/>
        </p:nvSpPr>
        <p:spPr>
          <a:xfrm>
            <a:off x="0" y="0"/>
            <a:ext cx="4043680" cy="6858000"/>
          </a:xfrm>
          <a:prstGeom prst="rect">
            <a:avLst/>
          </a:prstGeom>
          <a:solidFill>
            <a:srgbClr val="00356B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6750BC7C-018E-2D04-5C75-24EE70C9F2C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4357" y="1597735"/>
            <a:ext cx="2637726" cy="1376693"/>
          </a:xfrm>
        </p:spPr>
        <p:txBody>
          <a:bodyPr>
            <a:noAutofit/>
          </a:bodyPr>
          <a:lstStyle>
            <a:lvl1pPr marL="0" indent="0">
              <a:buNone/>
              <a:defRPr sz="4000">
                <a:solidFill>
                  <a:schemeClr val="bg1"/>
                </a:solidFill>
              </a:defRPr>
            </a:lvl1pPr>
            <a:lvl2pPr>
              <a:defRPr sz="2800">
                <a:solidFill>
                  <a:schemeClr val="tx1"/>
                </a:solidFill>
              </a:defRPr>
            </a:lvl2pPr>
            <a:lvl3pPr>
              <a:defRPr sz="2800">
                <a:solidFill>
                  <a:schemeClr val="tx1"/>
                </a:solidFill>
              </a:defRPr>
            </a:lvl3pPr>
            <a:lvl4pPr>
              <a:defRPr sz="2800">
                <a:solidFill>
                  <a:schemeClr val="tx1"/>
                </a:solidFill>
              </a:defRPr>
            </a:lvl4pPr>
            <a:lvl5pPr>
              <a:defRPr sz="2800">
                <a:solidFill>
                  <a:schemeClr val="tx1"/>
                </a:solidFill>
              </a:defRPr>
            </a:lvl5pPr>
          </a:lstStyle>
          <a:p>
            <a:pPr algn="l"/>
            <a:r>
              <a:rPr lang="en-US" dirty="0"/>
              <a:t>Gallery page title</a:t>
            </a:r>
          </a:p>
        </p:txBody>
      </p:sp>
      <p:sp>
        <p:nvSpPr>
          <p:cNvPr id="4" name="Text Placeholder 11">
            <a:extLst>
              <a:ext uri="{FF2B5EF4-FFF2-40B4-BE49-F238E27FC236}">
                <a16:creationId xmlns:a16="http://schemas.microsoft.com/office/drawing/2014/main" id="{27C36B33-7438-E96F-1BC4-32AA585A0C0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97984" y="3185056"/>
            <a:ext cx="2634099" cy="266700"/>
          </a:xfrm>
        </p:spPr>
        <p:txBody>
          <a:bodyPr>
            <a:noAutofit/>
          </a:bodyPr>
          <a:lstStyle>
            <a:lvl1pPr marL="0" indent="0">
              <a:buNone/>
              <a:defRPr sz="1800" b="0" i="1" spc="0">
                <a:solidFill>
                  <a:schemeClr val="bg1"/>
                </a:solidFill>
                <a:latin typeface="YaleNew" panose="02000602050000020003" pitchFamily="2" charset="77"/>
                <a:cs typeface="Calibri" panose="020F0502020204030204" pitchFamily="34" charset="0"/>
              </a:defRPr>
            </a:lvl1pPr>
            <a:lvl6pPr marL="2286000" indent="0">
              <a:buNone/>
              <a:defRPr>
                <a:solidFill>
                  <a:schemeClr val="bg1"/>
                </a:solidFill>
              </a:defRPr>
            </a:lvl6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9" name="Picture Placeholder 11">
            <a:extLst>
              <a:ext uri="{FF2B5EF4-FFF2-40B4-BE49-F238E27FC236}">
                <a16:creationId xmlns:a16="http://schemas.microsoft.com/office/drawing/2014/main" id="{50FE3F16-A821-B3A7-DC00-E9D27FF81F1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043680" y="10510"/>
            <a:ext cx="8148320" cy="6858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DE249EE8-08AE-FE5A-918B-0D489684FAE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33469" y="6003579"/>
            <a:ext cx="3035300" cy="450850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z="1200" dirty="0"/>
              <a:t>Caption caption caption.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889481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ullets with sub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3">
            <a:extLst>
              <a:ext uri="{FF2B5EF4-FFF2-40B4-BE49-F238E27FC236}">
                <a16:creationId xmlns:a16="http://schemas.microsoft.com/office/drawing/2014/main" id="{18184268-5606-D44B-BBA8-30AB93286F51}"/>
              </a:ext>
            </a:extLst>
          </p:cNvPr>
          <p:cNvSpPr txBox="1">
            <a:spLocks/>
          </p:cNvSpPr>
          <p:nvPr userDrawn="1"/>
        </p:nvSpPr>
        <p:spPr>
          <a:xfrm>
            <a:off x="4498848" y="877824"/>
            <a:ext cx="7289574" cy="4632735"/>
          </a:xfrm>
          <a:prstGeom prst="rect">
            <a:avLst/>
          </a:prstGeom>
        </p:spPr>
        <p:txBody>
          <a:bodyPr anchor="t" anchorCtr="0"/>
          <a:lstStyle>
            <a:lvl1pPr marL="228600" indent="-228600" algn="l" defTabSz="914400" rtl="0" eaLnBrk="1" latinLnBrk="0" hangingPunct="1">
              <a:lnSpc>
                <a:spcPct val="125000"/>
              </a:lnSpc>
              <a:spcBef>
                <a:spcPts val="16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660"/>
              </a:lnSpc>
            </a:pPr>
            <a:endParaRPr lang="en-US" dirty="0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2505AF5D-C9EB-1385-8ECB-1F6580D7580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4357" y="1597735"/>
            <a:ext cx="3034570" cy="1521983"/>
          </a:xfrm>
        </p:spPr>
        <p:txBody>
          <a:bodyPr>
            <a:noAutofit/>
          </a:bodyPr>
          <a:lstStyle>
            <a:lvl1pPr marL="0" indent="0">
              <a:buNone/>
              <a:defRPr sz="4000">
                <a:solidFill>
                  <a:schemeClr val="tx1"/>
                </a:solidFill>
              </a:defRPr>
            </a:lvl1pPr>
            <a:lvl2pPr>
              <a:defRPr sz="2800">
                <a:solidFill>
                  <a:schemeClr val="tx1"/>
                </a:solidFill>
              </a:defRPr>
            </a:lvl2pPr>
            <a:lvl3pPr>
              <a:defRPr sz="2800">
                <a:solidFill>
                  <a:schemeClr val="tx1"/>
                </a:solidFill>
              </a:defRPr>
            </a:lvl3pPr>
            <a:lvl4pPr>
              <a:defRPr sz="2800">
                <a:solidFill>
                  <a:schemeClr val="tx1"/>
                </a:solidFill>
              </a:defRPr>
            </a:lvl4pPr>
            <a:lvl5pPr>
              <a:defRPr sz="2800">
                <a:solidFill>
                  <a:schemeClr val="tx1"/>
                </a:solidFill>
              </a:defRPr>
            </a:lvl5pPr>
          </a:lstStyle>
          <a:p>
            <a:pPr algn="l"/>
            <a:r>
              <a:rPr lang="en-US" dirty="0"/>
              <a:t>Presentation section title</a:t>
            </a:r>
          </a:p>
        </p:txBody>
      </p:sp>
      <p:sp>
        <p:nvSpPr>
          <p:cNvPr id="4" name="Text Placeholder 11">
            <a:extLst>
              <a:ext uri="{FF2B5EF4-FFF2-40B4-BE49-F238E27FC236}">
                <a16:creationId xmlns:a16="http://schemas.microsoft.com/office/drawing/2014/main" id="{BD08D64C-5295-E9C3-4851-5BB45DBB18E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97984" y="3185056"/>
            <a:ext cx="3030943" cy="266700"/>
          </a:xfrm>
        </p:spPr>
        <p:txBody>
          <a:bodyPr>
            <a:noAutofit/>
          </a:bodyPr>
          <a:lstStyle>
            <a:lvl1pPr marL="0" indent="0">
              <a:buNone/>
              <a:defRPr sz="1800" b="0" i="1" spc="0">
                <a:solidFill>
                  <a:schemeClr val="tx1"/>
                </a:solidFill>
                <a:latin typeface="YaleNew" panose="02000602050000020003" pitchFamily="2" charset="77"/>
                <a:cs typeface="Calibri" panose="020F0502020204030204" pitchFamily="34" charset="0"/>
              </a:defRPr>
            </a:lvl1pPr>
            <a:lvl6pPr marL="2286000" indent="0">
              <a:buNone/>
              <a:defRPr>
                <a:solidFill>
                  <a:schemeClr val="bg1"/>
                </a:solidFill>
              </a:defRPr>
            </a:lvl6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1CF9824-8975-E2D2-BA96-BE94AD2223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278313" y="712788"/>
            <a:ext cx="7251700" cy="5456237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968378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with name and 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D328A0A-C662-74EC-D228-434B49036BF5}"/>
              </a:ext>
            </a:extLst>
          </p:cNvPr>
          <p:cNvSpPr/>
          <p:nvPr userDrawn="1"/>
        </p:nvSpPr>
        <p:spPr>
          <a:xfrm>
            <a:off x="0" y="0"/>
            <a:ext cx="4043680" cy="6908800"/>
          </a:xfrm>
          <a:prstGeom prst="rect">
            <a:avLst/>
          </a:prstGeom>
          <a:solidFill>
            <a:srgbClr val="00356B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Picture Placeholder 11">
            <a:extLst>
              <a:ext uri="{FF2B5EF4-FFF2-40B4-BE49-F238E27FC236}">
                <a16:creationId xmlns:a16="http://schemas.microsoft.com/office/drawing/2014/main" id="{27BA40FD-F3BD-03E1-4F9A-24F5093BFD2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4044950" cy="6858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8AE731-F2CF-F141-4254-D13FFBB0205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98988" y="1311274"/>
            <a:ext cx="6423025" cy="1500187"/>
          </a:xfrm>
        </p:spPr>
        <p:txBody>
          <a:bodyPr>
            <a:noAutofit/>
          </a:bodyPr>
          <a:lstStyle>
            <a:lvl1pPr marL="0" indent="0">
              <a:buNone/>
              <a:defRPr sz="4800">
                <a:solidFill>
                  <a:schemeClr val="tx1"/>
                </a:solidFill>
              </a:defRPr>
            </a:lvl1pPr>
            <a:lvl2pPr>
              <a:defRPr sz="2800">
                <a:solidFill>
                  <a:schemeClr val="tx1"/>
                </a:solidFill>
              </a:defRPr>
            </a:lvl2pPr>
            <a:lvl3pPr>
              <a:defRPr sz="2800">
                <a:solidFill>
                  <a:schemeClr val="tx1"/>
                </a:solidFill>
              </a:defRPr>
            </a:lvl3pPr>
            <a:lvl4pPr>
              <a:defRPr sz="2800">
                <a:solidFill>
                  <a:schemeClr val="tx1"/>
                </a:solidFill>
              </a:defRPr>
            </a:lvl4pPr>
            <a:lvl5pPr>
              <a:defRPr sz="2800">
                <a:solidFill>
                  <a:schemeClr val="tx1"/>
                </a:solidFill>
              </a:defRPr>
            </a:lvl5pPr>
          </a:lstStyle>
          <a:p>
            <a:pPr algn="l"/>
            <a:r>
              <a:rPr lang="en-US" dirty="0"/>
              <a:t>Cover slide presentation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8926FA2-06C0-DF0E-0BE4-60126FAB68A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98988" y="3471040"/>
            <a:ext cx="5732462" cy="879475"/>
          </a:xfrm>
        </p:spPr>
        <p:txBody>
          <a:bodyPr>
            <a:normAutofit/>
          </a:bodyPr>
          <a:lstStyle>
            <a:lvl1pPr marL="0" indent="0">
              <a:buNone/>
              <a:defRPr sz="1500" b="0" i="1">
                <a:solidFill>
                  <a:schemeClr val="tx1"/>
                </a:solidFill>
                <a:latin typeface="YaleNew" panose="02000602050000020003" pitchFamily="2" charset="77"/>
              </a:defRPr>
            </a:lvl1pPr>
          </a:lstStyle>
          <a:p>
            <a:pPr lvl="0"/>
            <a:r>
              <a:rPr lang="en-US" dirty="0"/>
              <a:t>Position title or role, Presenting Organization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D92629E-BF76-30D0-FEAC-BDCA393C877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98988" y="3162300"/>
            <a:ext cx="5554662" cy="266700"/>
          </a:xfrm>
        </p:spPr>
        <p:txBody>
          <a:bodyPr>
            <a:normAutofit/>
          </a:bodyPr>
          <a:lstStyle>
            <a:lvl1pPr marL="0" indent="0">
              <a:buNone/>
              <a:defRPr sz="1200" b="0" i="0" spc="300">
                <a:latin typeface="YaleNew" panose="02000602050000020003" pitchFamily="2" charset="77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ALL CAPS • PRESENTER NAME HERE</a:t>
            </a:r>
          </a:p>
        </p:txBody>
      </p:sp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7EBB38DD-BEEE-0800-08EF-1371600DA7C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697844" y="5659438"/>
            <a:ext cx="3074987" cy="593725"/>
          </a:xfrm>
        </p:spPr>
        <p:txBody>
          <a:bodyPr/>
          <a:lstStyle/>
          <a:p>
            <a:r>
              <a:rPr lang="en-US" dirty="0"/>
              <a:t>Wordmark</a:t>
            </a:r>
          </a:p>
        </p:txBody>
      </p:sp>
    </p:spTree>
    <p:extLst>
      <p:ext uri="{BB962C8B-B14F-4D97-AF65-F5344CB8AC3E}">
        <p14:creationId xmlns:p14="http://schemas.microsoft.com/office/powerpoint/2010/main" val="7866548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ullets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96D7331-1A41-704A-B826-EDF4031A20D5}"/>
              </a:ext>
            </a:extLst>
          </p:cNvPr>
          <p:cNvSpPr/>
          <p:nvPr userDrawn="1"/>
        </p:nvSpPr>
        <p:spPr>
          <a:xfrm>
            <a:off x="0" y="0"/>
            <a:ext cx="4043680" cy="6858000"/>
          </a:xfrm>
          <a:prstGeom prst="rect">
            <a:avLst/>
          </a:prstGeom>
          <a:solidFill>
            <a:srgbClr val="00356B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84AA95B1-1DE6-4557-AE9D-D95D364440D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4357" y="1597735"/>
            <a:ext cx="3034570" cy="1925644"/>
          </a:xfrm>
        </p:spPr>
        <p:txBody>
          <a:bodyPr>
            <a:noAutofit/>
          </a:bodyPr>
          <a:lstStyle>
            <a:lvl1pPr marL="0" indent="0">
              <a:buNone/>
              <a:defRPr sz="4000">
                <a:solidFill>
                  <a:schemeClr val="bg1"/>
                </a:solidFill>
              </a:defRPr>
            </a:lvl1pPr>
            <a:lvl2pPr>
              <a:defRPr sz="2800">
                <a:solidFill>
                  <a:schemeClr val="tx1"/>
                </a:solidFill>
              </a:defRPr>
            </a:lvl2pPr>
            <a:lvl3pPr>
              <a:defRPr sz="2800">
                <a:solidFill>
                  <a:schemeClr val="tx1"/>
                </a:solidFill>
              </a:defRPr>
            </a:lvl3pPr>
            <a:lvl4pPr>
              <a:defRPr sz="2800">
                <a:solidFill>
                  <a:schemeClr val="tx1"/>
                </a:solidFill>
              </a:defRPr>
            </a:lvl4pPr>
            <a:lvl5pPr>
              <a:defRPr sz="2800">
                <a:solidFill>
                  <a:schemeClr val="tx1"/>
                </a:solidFill>
              </a:defRPr>
            </a:lvl5pPr>
          </a:lstStyle>
          <a:p>
            <a:pPr algn="l"/>
            <a:r>
              <a:rPr lang="en-US" dirty="0"/>
              <a:t>Slide title</a:t>
            </a:r>
          </a:p>
        </p:txBody>
      </p:sp>
      <p:sp>
        <p:nvSpPr>
          <p:cNvPr id="4" name="Text Placeholder 8">
            <a:extLst>
              <a:ext uri="{FF2B5EF4-FFF2-40B4-BE49-F238E27FC236}">
                <a16:creationId xmlns:a16="http://schemas.microsoft.com/office/drawing/2014/main" id="{4E5C5303-4DAA-0E22-F5FD-F9E6D4B3B89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30712" y="984739"/>
            <a:ext cx="7251700" cy="5078779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  <a:lvl4pPr>
              <a:defRPr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0975641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ullets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FF0AB2C-A2ED-E145-8078-D59ED5D19462}"/>
              </a:ext>
            </a:extLst>
          </p:cNvPr>
          <p:cNvSpPr/>
          <p:nvPr userDrawn="1"/>
        </p:nvSpPr>
        <p:spPr>
          <a:xfrm>
            <a:off x="-65315" y="0"/>
            <a:ext cx="12438743" cy="6858000"/>
          </a:xfrm>
          <a:prstGeom prst="rect">
            <a:avLst/>
          </a:prstGeom>
          <a:solidFill>
            <a:srgbClr val="00356B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3A1E5718-7B62-CFA0-6BF2-E1C0B960597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4357" y="1597735"/>
            <a:ext cx="3034570" cy="1925644"/>
          </a:xfrm>
        </p:spPr>
        <p:txBody>
          <a:bodyPr>
            <a:noAutofit/>
          </a:bodyPr>
          <a:lstStyle>
            <a:lvl1pPr marL="0" indent="0">
              <a:buNone/>
              <a:defRPr sz="4000">
                <a:solidFill>
                  <a:schemeClr val="bg1"/>
                </a:solidFill>
              </a:defRPr>
            </a:lvl1pPr>
            <a:lvl2pPr>
              <a:defRPr sz="2800">
                <a:solidFill>
                  <a:schemeClr val="tx1"/>
                </a:solidFill>
              </a:defRPr>
            </a:lvl2pPr>
            <a:lvl3pPr>
              <a:defRPr sz="2800">
                <a:solidFill>
                  <a:schemeClr val="tx1"/>
                </a:solidFill>
              </a:defRPr>
            </a:lvl3pPr>
            <a:lvl4pPr>
              <a:defRPr sz="2800">
                <a:solidFill>
                  <a:schemeClr val="tx1"/>
                </a:solidFill>
              </a:defRPr>
            </a:lvl4pPr>
            <a:lvl5pPr>
              <a:defRPr sz="2800">
                <a:solidFill>
                  <a:schemeClr val="tx1"/>
                </a:solidFill>
              </a:defRPr>
            </a:lvl5pPr>
          </a:lstStyle>
          <a:p>
            <a:pPr algn="l"/>
            <a:r>
              <a:rPr lang="en-US" dirty="0"/>
              <a:t>Slide title</a:t>
            </a:r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9F3E70E3-26EC-6C80-2E56-47764063593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92497" y="984739"/>
            <a:ext cx="7251700" cy="5078779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  <a:latin typeface="+mn-lt"/>
              </a:defRPr>
            </a:lvl2pPr>
            <a:lvl3pPr>
              <a:defRPr>
                <a:solidFill>
                  <a:schemeClr val="bg1"/>
                </a:solidFill>
                <a:latin typeface="+mn-lt"/>
              </a:defRPr>
            </a:lvl3pPr>
            <a:lvl4pPr>
              <a:defRPr>
                <a:solidFill>
                  <a:schemeClr val="bg1"/>
                </a:solidFill>
                <a:latin typeface="+mn-lt"/>
              </a:defRPr>
            </a:lvl4pPr>
            <a:lvl5pPr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8710538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ullets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9A4445C-B3FB-124F-929E-2B7DA477FDD0}"/>
              </a:ext>
            </a:extLst>
          </p:cNvPr>
          <p:cNvSpPr/>
          <p:nvPr userDrawn="1"/>
        </p:nvSpPr>
        <p:spPr>
          <a:xfrm>
            <a:off x="-65315" y="0"/>
            <a:ext cx="12438743" cy="6858000"/>
          </a:xfrm>
          <a:prstGeom prst="rect">
            <a:avLst/>
          </a:prstGeom>
          <a:solidFill>
            <a:srgbClr val="00356B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2D4EA037-B19B-0E01-460A-8A873D52596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4357" y="1597735"/>
            <a:ext cx="3034570" cy="1478952"/>
          </a:xfrm>
        </p:spPr>
        <p:txBody>
          <a:bodyPr>
            <a:noAutofit/>
          </a:bodyPr>
          <a:lstStyle>
            <a:lvl1pPr marL="0" indent="0">
              <a:buNone/>
              <a:defRPr sz="4000">
                <a:solidFill>
                  <a:schemeClr val="bg1"/>
                </a:solidFill>
              </a:defRPr>
            </a:lvl1pPr>
            <a:lvl2pPr>
              <a:defRPr sz="2800">
                <a:solidFill>
                  <a:schemeClr val="tx1"/>
                </a:solidFill>
              </a:defRPr>
            </a:lvl2pPr>
            <a:lvl3pPr>
              <a:defRPr sz="2800">
                <a:solidFill>
                  <a:schemeClr val="tx1"/>
                </a:solidFill>
              </a:defRPr>
            </a:lvl3pPr>
            <a:lvl4pPr>
              <a:defRPr sz="2800">
                <a:solidFill>
                  <a:schemeClr val="tx1"/>
                </a:solidFill>
              </a:defRPr>
            </a:lvl4pPr>
            <a:lvl5pPr>
              <a:defRPr sz="2800">
                <a:solidFill>
                  <a:schemeClr val="tx1"/>
                </a:solidFill>
              </a:defRPr>
            </a:lvl5pPr>
          </a:lstStyle>
          <a:p>
            <a:pPr algn="l"/>
            <a:r>
              <a:rPr lang="en-US" dirty="0"/>
              <a:t>Presentation section title</a:t>
            </a:r>
          </a:p>
        </p:txBody>
      </p:sp>
      <p:sp>
        <p:nvSpPr>
          <p:cNvPr id="4" name="Text Placeholder 11">
            <a:extLst>
              <a:ext uri="{FF2B5EF4-FFF2-40B4-BE49-F238E27FC236}">
                <a16:creationId xmlns:a16="http://schemas.microsoft.com/office/drawing/2014/main" id="{56B25A33-D6AC-2644-7678-0677724F152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97984" y="3185056"/>
            <a:ext cx="3030943" cy="266700"/>
          </a:xfrm>
        </p:spPr>
        <p:txBody>
          <a:bodyPr>
            <a:noAutofit/>
          </a:bodyPr>
          <a:lstStyle>
            <a:lvl1pPr marL="0" indent="0">
              <a:buNone/>
              <a:defRPr sz="1800" b="0" i="1" spc="0">
                <a:solidFill>
                  <a:schemeClr val="bg1"/>
                </a:solidFill>
                <a:latin typeface="YaleNew" panose="02000602050000020003" pitchFamily="2" charset="77"/>
                <a:cs typeface="Calibri" panose="020F0502020204030204" pitchFamily="34" charset="0"/>
              </a:defRPr>
            </a:lvl1pPr>
            <a:lvl6pPr marL="2286000" indent="0">
              <a:buNone/>
              <a:defRPr>
                <a:solidFill>
                  <a:schemeClr val="bg1"/>
                </a:solidFill>
              </a:defRPr>
            </a:lvl6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0E405D1-0296-1352-0B27-EB91D9A9EE6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92497" y="984739"/>
            <a:ext cx="7251700" cy="5078779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  <a:latin typeface="+mn-lt"/>
              </a:defRPr>
            </a:lvl2pPr>
            <a:lvl3pPr>
              <a:defRPr>
                <a:solidFill>
                  <a:schemeClr val="bg1"/>
                </a:solidFill>
                <a:latin typeface="+mn-lt"/>
              </a:defRPr>
            </a:lvl3pPr>
            <a:lvl4pPr>
              <a:defRPr>
                <a:solidFill>
                  <a:schemeClr val="bg1"/>
                </a:solidFill>
                <a:latin typeface="+mn-lt"/>
              </a:defRPr>
            </a:lvl4pPr>
            <a:lvl5pPr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1144404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with left pictur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1A4375E-E973-8F60-5CBC-E9EA62B2C461}"/>
              </a:ext>
            </a:extLst>
          </p:cNvPr>
          <p:cNvSpPr/>
          <p:nvPr userDrawn="1"/>
        </p:nvSpPr>
        <p:spPr>
          <a:xfrm>
            <a:off x="4043678" y="0"/>
            <a:ext cx="8148322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B8CFB99D-819D-633A-9F7C-E599C01C5F5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92497" y="984739"/>
            <a:ext cx="7251700" cy="5078779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  <a:latin typeface="+mn-lt"/>
              </a:defRPr>
            </a:lvl2pPr>
            <a:lvl3pPr>
              <a:defRPr>
                <a:solidFill>
                  <a:schemeClr val="bg1"/>
                </a:solidFill>
                <a:latin typeface="+mn-lt"/>
              </a:defRPr>
            </a:lvl3pPr>
            <a:lvl4pPr>
              <a:defRPr>
                <a:solidFill>
                  <a:schemeClr val="bg1"/>
                </a:solidFill>
                <a:latin typeface="+mn-lt"/>
              </a:defRPr>
            </a:lvl4pPr>
            <a:lvl5pPr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Picture Placeholder 11">
            <a:extLst>
              <a:ext uri="{FF2B5EF4-FFF2-40B4-BE49-F238E27FC236}">
                <a16:creationId xmlns:a16="http://schemas.microsoft.com/office/drawing/2014/main" id="{8D8149A3-F59D-BE75-AB5C-D86EC6C3269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2494625"/>
            <a:ext cx="4043679" cy="436337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57619B55-6525-D80A-7008-E0C00F21DE0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4357" y="851504"/>
            <a:ext cx="3034570" cy="1261075"/>
          </a:xfrm>
        </p:spPr>
        <p:txBody>
          <a:bodyPr>
            <a:noAutofit/>
          </a:bodyPr>
          <a:lstStyle>
            <a:lvl1pPr marL="0" indent="0">
              <a:buNone/>
              <a:defRPr sz="4000">
                <a:solidFill>
                  <a:schemeClr val="tx1"/>
                </a:solidFill>
              </a:defRPr>
            </a:lvl1pPr>
            <a:lvl2pPr>
              <a:defRPr sz="2800">
                <a:solidFill>
                  <a:schemeClr val="tx1"/>
                </a:solidFill>
              </a:defRPr>
            </a:lvl2pPr>
            <a:lvl3pPr>
              <a:defRPr sz="2800">
                <a:solidFill>
                  <a:schemeClr val="tx1"/>
                </a:solidFill>
              </a:defRPr>
            </a:lvl3pPr>
            <a:lvl4pPr>
              <a:defRPr sz="2800">
                <a:solidFill>
                  <a:schemeClr val="tx1"/>
                </a:solidFill>
              </a:defRPr>
            </a:lvl4pPr>
            <a:lvl5pPr>
              <a:defRPr sz="2800">
                <a:solidFill>
                  <a:schemeClr val="tx1"/>
                </a:solidFill>
              </a:defRPr>
            </a:lvl5pPr>
          </a:lstStyle>
          <a:p>
            <a:pPr algn="l"/>
            <a:r>
              <a:rPr lang="en-US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8854897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 userDrawn="1">
          <p15:clr>
            <a:srgbClr val="FBAE40"/>
          </p15:clr>
        </p15:guide>
        <p15:guide id="2" orient="horz" pos="648" userDrawn="1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with left pictur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983D7CC-30F1-554F-B990-08AAED526E21}"/>
              </a:ext>
            </a:extLst>
          </p:cNvPr>
          <p:cNvSpPr/>
          <p:nvPr userDrawn="1"/>
        </p:nvSpPr>
        <p:spPr>
          <a:xfrm>
            <a:off x="0" y="0"/>
            <a:ext cx="4043680" cy="6858000"/>
          </a:xfrm>
          <a:prstGeom prst="rect">
            <a:avLst/>
          </a:prstGeom>
          <a:solidFill>
            <a:srgbClr val="00356B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24111BCE-BDA9-2B6D-9928-BE641176BD1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4357" y="851504"/>
            <a:ext cx="3034570" cy="1261075"/>
          </a:xfrm>
        </p:spPr>
        <p:txBody>
          <a:bodyPr>
            <a:noAutofit/>
          </a:bodyPr>
          <a:lstStyle>
            <a:lvl1pPr marL="0" indent="0">
              <a:buNone/>
              <a:defRPr sz="4000">
                <a:solidFill>
                  <a:schemeClr val="bg1"/>
                </a:solidFill>
              </a:defRPr>
            </a:lvl1pPr>
            <a:lvl2pPr>
              <a:defRPr sz="2800">
                <a:solidFill>
                  <a:schemeClr val="tx1"/>
                </a:solidFill>
              </a:defRPr>
            </a:lvl2pPr>
            <a:lvl3pPr>
              <a:defRPr sz="2800">
                <a:solidFill>
                  <a:schemeClr val="tx1"/>
                </a:solidFill>
              </a:defRPr>
            </a:lvl3pPr>
            <a:lvl4pPr>
              <a:defRPr sz="2800">
                <a:solidFill>
                  <a:schemeClr val="tx1"/>
                </a:solidFill>
              </a:defRPr>
            </a:lvl4pPr>
            <a:lvl5pPr>
              <a:defRPr sz="2800">
                <a:solidFill>
                  <a:schemeClr val="tx1"/>
                </a:solidFill>
              </a:defRPr>
            </a:lvl5pPr>
          </a:lstStyle>
          <a:p>
            <a:pPr algn="l"/>
            <a:r>
              <a:rPr lang="en-US" dirty="0"/>
              <a:t>Slide title</a:t>
            </a:r>
          </a:p>
        </p:txBody>
      </p:sp>
      <p:sp>
        <p:nvSpPr>
          <p:cNvPr id="4" name="Text Placeholder 8">
            <a:extLst>
              <a:ext uri="{FF2B5EF4-FFF2-40B4-BE49-F238E27FC236}">
                <a16:creationId xmlns:a16="http://schemas.microsoft.com/office/drawing/2014/main" id="{4D7F3FB8-60AA-403E-F103-7D674AC277D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63053" y="972382"/>
            <a:ext cx="7251700" cy="5078779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  <a:lvl4pPr>
              <a:defRPr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11">
            <a:extLst>
              <a:ext uri="{FF2B5EF4-FFF2-40B4-BE49-F238E27FC236}">
                <a16:creationId xmlns:a16="http://schemas.microsoft.com/office/drawing/2014/main" id="{CB9CA651-4D6A-D64A-891D-DE26EF9669F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2494625"/>
            <a:ext cx="4043679" cy="436337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517972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screen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ADB7183-A032-FB4E-90D2-92557AEC50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CDDD2F4-5298-29C7-EDE0-1151A4AF90F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2731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s on blue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indoor, arch, colonnade&#10;&#10;Description automatically generated">
            <a:extLst>
              <a:ext uri="{FF2B5EF4-FFF2-40B4-BE49-F238E27FC236}">
                <a16:creationId xmlns:a16="http://schemas.microsoft.com/office/drawing/2014/main" id="{0D398ABC-CE4E-8B4C-B1EE-EC4257E995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2669" y="1135138"/>
            <a:ext cx="7850824" cy="4415270"/>
          </a:xfrm>
          <a:prstGeom prst="rect">
            <a:avLst/>
          </a:prstGeom>
        </p:spPr>
      </p:pic>
      <p:pic>
        <p:nvPicPr>
          <p:cNvPr id="6" name="Picture 5" descr="A person sitting on a ledge using a computer&#10;&#10;Description automatically generated with medium confidence">
            <a:extLst>
              <a:ext uri="{FF2B5EF4-FFF2-40B4-BE49-F238E27FC236}">
                <a16:creationId xmlns:a16="http://schemas.microsoft.com/office/drawing/2014/main" id="{9237F60B-15B0-3B4A-8ECB-58E5CFD4C23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41665" y="1135138"/>
            <a:ext cx="2807208" cy="4419714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EA5DE1E-D4D3-4B08-4216-86AC36FC646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12775" y="1135063"/>
            <a:ext cx="7850188" cy="4414837"/>
          </a:xfrm>
        </p:spPr>
        <p:txBody>
          <a:bodyPr/>
          <a:lstStyle/>
          <a:p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EDA54E1E-53AE-BE19-DEE3-14D0FB6718C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742363" y="1135063"/>
            <a:ext cx="2806700" cy="4414837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46450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rectangle on imag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people in a classroom&#10;&#10;Description automatically generated with low confidence">
            <a:extLst>
              <a:ext uri="{FF2B5EF4-FFF2-40B4-BE49-F238E27FC236}">
                <a16:creationId xmlns:a16="http://schemas.microsoft.com/office/drawing/2014/main" id="{4BDB933F-3F67-634A-B239-7E149523FB8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0"/>
            <a:ext cx="12188932" cy="6857990"/>
          </a:xfrm>
          <a:prstGeom prst="rect">
            <a:avLst/>
          </a:prstGeom>
        </p:spPr>
      </p:pic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1AAF9DD7-0F2C-6B3A-F6A3-CE564350671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12A1C5A-EAA4-F642-B1CA-508C2469F921}"/>
              </a:ext>
            </a:extLst>
          </p:cNvPr>
          <p:cNvSpPr/>
          <p:nvPr userDrawn="1"/>
        </p:nvSpPr>
        <p:spPr>
          <a:xfrm>
            <a:off x="3758184" y="4606927"/>
            <a:ext cx="8433816" cy="1252728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B22E79-1B97-56A7-B228-A90078FFBF5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67200" y="5005754"/>
            <a:ext cx="7608888" cy="53926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; </a:t>
            </a:r>
            <a:r>
              <a:rPr lang="en-US" dirty="0" err="1"/>
              <a:t>adipisting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9702446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pt lis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B04CEBEF-039C-DC43-B83D-ED7E1BFAEDEC}"/>
              </a:ext>
            </a:extLst>
          </p:cNvPr>
          <p:cNvSpPr/>
          <p:nvPr userDrawn="1"/>
        </p:nvSpPr>
        <p:spPr>
          <a:xfrm>
            <a:off x="4447852" y="782375"/>
            <a:ext cx="608463" cy="6084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i="0" dirty="0">
              <a:latin typeface="Red Hat Text" panose="02010303040201060303" pitchFamily="2" charset="0"/>
              <a:ea typeface="Red Hat Text" panose="02010303040201060303" pitchFamily="2" charset="0"/>
              <a:cs typeface="Red Hat Text" panose="02010303040201060303" pitchFamily="2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EF85D7B-BBEB-4643-A97C-6FF4E2941595}"/>
              </a:ext>
            </a:extLst>
          </p:cNvPr>
          <p:cNvSpPr/>
          <p:nvPr userDrawn="1"/>
        </p:nvSpPr>
        <p:spPr>
          <a:xfrm>
            <a:off x="4447852" y="2602241"/>
            <a:ext cx="608463" cy="6084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i="0" dirty="0">
              <a:latin typeface="Red Hat Text" panose="02010303040201060303" pitchFamily="2" charset="0"/>
              <a:ea typeface="Red Hat Text" panose="02010303040201060303" pitchFamily="2" charset="0"/>
              <a:cs typeface="Red Hat Text" panose="02010303040201060303" pitchFamily="2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66C9B41-C20D-8348-88FC-E3ECC4B45F77}"/>
              </a:ext>
            </a:extLst>
          </p:cNvPr>
          <p:cNvSpPr/>
          <p:nvPr userDrawn="1"/>
        </p:nvSpPr>
        <p:spPr>
          <a:xfrm>
            <a:off x="4447852" y="4421468"/>
            <a:ext cx="608463" cy="6084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lang="en-US" sz="2400" b="1" i="0" dirty="0">
              <a:latin typeface="Red Hat Text" panose="02010303040201060303" pitchFamily="2" charset="0"/>
              <a:ea typeface="Red Hat Text" panose="02010303040201060303" pitchFamily="2" charset="0"/>
              <a:cs typeface="Red Hat Text" panose="02010303040201060303" pitchFamily="2" charset="0"/>
            </a:endParaRP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5E4E5056-1071-EB43-961C-518C32BBC254}"/>
              </a:ext>
            </a:extLst>
          </p:cNvPr>
          <p:cNvSpPr txBox="1">
            <a:spLocks/>
          </p:cNvSpPr>
          <p:nvPr userDrawn="1"/>
        </p:nvSpPr>
        <p:spPr>
          <a:xfrm>
            <a:off x="4448302" y="798474"/>
            <a:ext cx="608013" cy="608462"/>
          </a:xfrm>
          <a:prstGeom prst="rect">
            <a:avLst/>
          </a:prstGeom>
        </p:spPr>
        <p:txBody>
          <a:bodyPr anchor="ctr" anchorCtr="1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i="0" kern="1200">
                <a:solidFill>
                  <a:schemeClr val="bg1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1</a:t>
            </a: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4B3EC6FE-EE04-AC48-A709-6960ED5BDA40}"/>
              </a:ext>
            </a:extLst>
          </p:cNvPr>
          <p:cNvSpPr txBox="1">
            <a:spLocks/>
          </p:cNvSpPr>
          <p:nvPr userDrawn="1"/>
        </p:nvSpPr>
        <p:spPr>
          <a:xfrm>
            <a:off x="4448302" y="2612401"/>
            <a:ext cx="608013" cy="608462"/>
          </a:xfrm>
          <a:prstGeom prst="rect">
            <a:avLst/>
          </a:prstGeom>
        </p:spPr>
        <p:txBody>
          <a:bodyPr anchor="ctr" anchorCtr="1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i="0" kern="1200">
                <a:solidFill>
                  <a:schemeClr val="bg1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246BD078-9144-A040-B00A-FB748C9F10BD}"/>
              </a:ext>
            </a:extLst>
          </p:cNvPr>
          <p:cNvSpPr txBox="1">
            <a:spLocks/>
          </p:cNvSpPr>
          <p:nvPr userDrawn="1"/>
        </p:nvSpPr>
        <p:spPr>
          <a:xfrm>
            <a:off x="4448302" y="4431041"/>
            <a:ext cx="608013" cy="608462"/>
          </a:xfrm>
          <a:prstGeom prst="rect">
            <a:avLst/>
          </a:prstGeom>
        </p:spPr>
        <p:txBody>
          <a:bodyPr anchor="ctr" anchorCtr="1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i="0" kern="1200">
                <a:solidFill>
                  <a:schemeClr val="bg1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3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28E21DF-7D50-2F4A-8A85-D21AA332D89A}"/>
              </a:ext>
            </a:extLst>
          </p:cNvPr>
          <p:cNvSpPr/>
          <p:nvPr userDrawn="1"/>
        </p:nvSpPr>
        <p:spPr>
          <a:xfrm>
            <a:off x="0" y="0"/>
            <a:ext cx="4043680" cy="6858000"/>
          </a:xfrm>
          <a:prstGeom prst="rect">
            <a:avLst/>
          </a:prstGeom>
          <a:solidFill>
            <a:srgbClr val="00356B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CA7EFA3E-6CB9-5753-5E16-B3C57BE5016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4357" y="1597735"/>
            <a:ext cx="3034570" cy="1925644"/>
          </a:xfrm>
        </p:spPr>
        <p:txBody>
          <a:bodyPr>
            <a:noAutofit/>
          </a:bodyPr>
          <a:lstStyle>
            <a:lvl1pPr marL="0" indent="0">
              <a:buNone/>
              <a:defRPr sz="4000">
                <a:solidFill>
                  <a:schemeClr val="bg1"/>
                </a:solidFill>
              </a:defRPr>
            </a:lvl1pPr>
            <a:lvl2pPr>
              <a:defRPr sz="2800">
                <a:solidFill>
                  <a:schemeClr val="tx1"/>
                </a:solidFill>
              </a:defRPr>
            </a:lvl2pPr>
            <a:lvl3pPr>
              <a:defRPr sz="2800">
                <a:solidFill>
                  <a:schemeClr val="tx1"/>
                </a:solidFill>
              </a:defRPr>
            </a:lvl3pPr>
            <a:lvl4pPr>
              <a:defRPr sz="2800">
                <a:solidFill>
                  <a:schemeClr val="tx1"/>
                </a:solidFill>
              </a:defRPr>
            </a:lvl4pPr>
            <a:lvl5pPr>
              <a:defRPr sz="2800">
                <a:solidFill>
                  <a:schemeClr val="tx1"/>
                </a:solidFill>
              </a:defRPr>
            </a:lvl5pPr>
          </a:lstStyle>
          <a:p>
            <a:pPr algn="l"/>
            <a:r>
              <a:rPr lang="en-US" dirty="0"/>
              <a:t>List title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C61BB3FB-2216-3C55-2FAE-13D9854F26C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75995" y="901734"/>
            <a:ext cx="6130559" cy="445171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Key point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CDDFF6A9-52DA-58F2-BDA9-15907D59C82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271011" y="2755057"/>
            <a:ext cx="6130559" cy="445171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Key point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136D2D5D-D5A2-A035-628C-DEAEE035DA0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71011" y="4561078"/>
            <a:ext cx="6130559" cy="445171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Key point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E9401A22-71B4-C0E8-05DD-D4D2833E6F8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71010" y="1417092"/>
            <a:ext cx="6130559" cy="1131967"/>
          </a:xfrm>
        </p:spPr>
        <p:txBody>
          <a:bodyPr>
            <a:normAutofit/>
          </a:bodyPr>
          <a:lstStyle>
            <a:lvl1pPr marL="0" indent="0">
              <a:buNone/>
              <a:defRPr sz="1800" b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. Nam </a:t>
            </a:r>
            <a:r>
              <a:rPr lang="en-US" dirty="0" err="1"/>
              <a:t>interdum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mi, in porta </a:t>
            </a:r>
            <a:r>
              <a:rPr lang="en-US" dirty="0" err="1"/>
              <a:t>nibh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magna, </a:t>
            </a:r>
            <a:r>
              <a:rPr lang="en-US" dirty="0" err="1"/>
              <a:t>mollis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ipsum dolor (20 words).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EE3F3E11-7AFE-6F0D-2621-C8BCE2923F7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59286" y="3266055"/>
            <a:ext cx="6130559" cy="1131967"/>
          </a:xfrm>
        </p:spPr>
        <p:txBody>
          <a:bodyPr>
            <a:normAutofit/>
          </a:bodyPr>
          <a:lstStyle>
            <a:lvl1pPr marL="0" indent="0">
              <a:buNone/>
              <a:defRPr sz="1800" b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. Nam </a:t>
            </a:r>
            <a:r>
              <a:rPr lang="en-US" dirty="0" err="1"/>
              <a:t>interdum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mi, in porta </a:t>
            </a:r>
            <a:r>
              <a:rPr lang="en-US" dirty="0" err="1"/>
              <a:t>nibh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magna, </a:t>
            </a:r>
            <a:r>
              <a:rPr lang="en-US" dirty="0" err="1"/>
              <a:t>mollis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ipsum dolor (20 words).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EF10423C-A95D-971C-6FEA-62D3BCEE094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271008" y="5075521"/>
            <a:ext cx="6130559" cy="1131967"/>
          </a:xfrm>
        </p:spPr>
        <p:txBody>
          <a:bodyPr>
            <a:normAutofit/>
          </a:bodyPr>
          <a:lstStyle>
            <a:lvl1pPr marL="0" indent="0">
              <a:buNone/>
              <a:defRPr sz="1800" b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. Nam </a:t>
            </a:r>
            <a:r>
              <a:rPr lang="en-US" dirty="0" err="1"/>
              <a:t>interdum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mi, in porta </a:t>
            </a:r>
            <a:r>
              <a:rPr lang="en-US" dirty="0" err="1"/>
              <a:t>nibh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magna, </a:t>
            </a:r>
            <a:r>
              <a:rPr lang="en-US" dirty="0" err="1"/>
              <a:t>mollis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ipsum dolor (20 words).</a:t>
            </a:r>
          </a:p>
        </p:txBody>
      </p:sp>
    </p:spTree>
    <p:extLst>
      <p:ext uri="{BB962C8B-B14F-4D97-AF65-F5344CB8AC3E}">
        <p14:creationId xmlns:p14="http://schemas.microsoft.com/office/powerpoint/2010/main" val="10700682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pt lis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B9417A6-92A5-4D45-A713-D3A7D495A36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356B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0919440-137F-FE47-AB91-79FF641736D6}"/>
              </a:ext>
            </a:extLst>
          </p:cNvPr>
          <p:cNvSpPr/>
          <p:nvPr userDrawn="1"/>
        </p:nvSpPr>
        <p:spPr>
          <a:xfrm>
            <a:off x="4447852" y="817544"/>
            <a:ext cx="608463" cy="6084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i="0" dirty="0">
              <a:latin typeface="Red Hat Text" panose="02010303040201060303" pitchFamily="2" charset="0"/>
              <a:ea typeface="Red Hat Text" panose="02010303040201060303" pitchFamily="2" charset="0"/>
              <a:cs typeface="Red Hat Text" panose="02010303040201060303" pitchFamily="2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97EC7BF-FC77-6D4D-9E09-787CB4153722}"/>
              </a:ext>
            </a:extLst>
          </p:cNvPr>
          <p:cNvSpPr/>
          <p:nvPr userDrawn="1"/>
        </p:nvSpPr>
        <p:spPr>
          <a:xfrm>
            <a:off x="4447852" y="2602241"/>
            <a:ext cx="608463" cy="6084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i="0" dirty="0">
              <a:latin typeface="Red Hat Text" panose="02010303040201060303" pitchFamily="2" charset="0"/>
              <a:ea typeface="Red Hat Text" panose="02010303040201060303" pitchFamily="2" charset="0"/>
              <a:cs typeface="Red Hat Text" panose="02010303040201060303" pitchFamily="2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0C2C80C-913D-5A4C-A7EB-169A9DF95473}"/>
              </a:ext>
            </a:extLst>
          </p:cNvPr>
          <p:cNvSpPr/>
          <p:nvPr userDrawn="1"/>
        </p:nvSpPr>
        <p:spPr>
          <a:xfrm>
            <a:off x="4447852" y="4421468"/>
            <a:ext cx="608463" cy="6084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lang="en-US" sz="2400" b="1" i="0" dirty="0">
              <a:latin typeface="Red Hat Text" panose="02010303040201060303" pitchFamily="2" charset="0"/>
              <a:ea typeface="Red Hat Text" panose="02010303040201060303" pitchFamily="2" charset="0"/>
              <a:cs typeface="Red Hat Text" panose="02010303040201060303" pitchFamily="2" charset="0"/>
            </a:endParaRP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F3F3EC6E-0076-CE4E-979D-D4023EB9EC35}"/>
              </a:ext>
            </a:extLst>
          </p:cNvPr>
          <p:cNvSpPr txBox="1">
            <a:spLocks/>
          </p:cNvSpPr>
          <p:nvPr userDrawn="1"/>
        </p:nvSpPr>
        <p:spPr>
          <a:xfrm>
            <a:off x="4448302" y="833643"/>
            <a:ext cx="608013" cy="608462"/>
          </a:xfrm>
          <a:prstGeom prst="rect">
            <a:avLst/>
          </a:prstGeom>
        </p:spPr>
        <p:txBody>
          <a:bodyPr anchor="ctr" anchorCtr="1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i="0" kern="1200">
                <a:solidFill>
                  <a:schemeClr val="bg1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1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9B787678-B3D8-A940-87B0-916EA194F204}"/>
              </a:ext>
            </a:extLst>
          </p:cNvPr>
          <p:cNvSpPr txBox="1">
            <a:spLocks/>
          </p:cNvSpPr>
          <p:nvPr userDrawn="1"/>
        </p:nvSpPr>
        <p:spPr>
          <a:xfrm>
            <a:off x="4448302" y="2612401"/>
            <a:ext cx="608013" cy="608462"/>
          </a:xfrm>
          <a:prstGeom prst="rect">
            <a:avLst/>
          </a:prstGeom>
        </p:spPr>
        <p:txBody>
          <a:bodyPr anchor="ctr" anchorCtr="1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i="0" kern="1200">
                <a:solidFill>
                  <a:schemeClr val="bg1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D124B348-B72B-E34E-8304-DA8C62912B18}"/>
              </a:ext>
            </a:extLst>
          </p:cNvPr>
          <p:cNvSpPr txBox="1">
            <a:spLocks/>
          </p:cNvSpPr>
          <p:nvPr userDrawn="1"/>
        </p:nvSpPr>
        <p:spPr>
          <a:xfrm>
            <a:off x="4448302" y="4431041"/>
            <a:ext cx="608013" cy="608462"/>
          </a:xfrm>
          <a:prstGeom prst="rect">
            <a:avLst/>
          </a:prstGeom>
        </p:spPr>
        <p:txBody>
          <a:bodyPr anchor="ctr" anchorCtr="1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i="0" kern="1200">
                <a:solidFill>
                  <a:schemeClr val="bg1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3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756863DB-D6B5-6027-C789-E55DAECF103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4357" y="1597735"/>
            <a:ext cx="3034570" cy="1925644"/>
          </a:xfrm>
        </p:spPr>
        <p:txBody>
          <a:bodyPr>
            <a:noAutofit/>
          </a:bodyPr>
          <a:lstStyle>
            <a:lvl1pPr marL="0" indent="0">
              <a:buNone/>
              <a:defRPr sz="4000">
                <a:solidFill>
                  <a:schemeClr val="bg1"/>
                </a:solidFill>
              </a:defRPr>
            </a:lvl1pPr>
            <a:lvl2pPr>
              <a:defRPr sz="2800">
                <a:solidFill>
                  <a:schemeClr val="tx1"/>
                </a:solidFill>
              </a:defRPr>
            </a:lvl2pPr>
            <a:lvl3pPr>
              <a:defRPr sz="2800">
                <a:solidFill>
                  <a:schemeClr val="tx1"/>
                </a:solidFill>
              </a:defRPr>
            </a:lvl3pPr>
            <a:lvl4pPr>
              <a:defRPr sz="2800">
                <a:solidFill>
                  <a:schemeClr val="tx1"/>
                </a:solidFill>
              </a:defRPr>
            </a:lvl4pPr>
            <a:lvl5pPr>
              <a:defRPr sz="2800">
                <a:solidFill>
                  <a:schemeClr val="tx1"/>
                </a:solidFill>
              </a:defRPr>
            </a:lvl5pPr>
          </a:lstStyle>
          <a:p>
            <a:pPr algn="l"/>
            <a:r>
              <a:rPr lang="en-US" dirty="0"/>
              <a:t>List 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84FD09-345A-0112-EE14-4693BA170AD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75995" y="901734"/>
            <a:ext cx="6130559" cy="445171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Key point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5FAB629F-588F-7BD7-6C08-58641F114C8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271011" y="2755057"/>
            <a:ext cx="6130559" cy="445171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Key point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5D2D0E31-664A-58C6-0EB6-3473D9CDD39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71011" y="4561078"/>
            <a:ext cx="6130559" cy="445171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Key point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FE85EEEA-9629-3198-5B0E-0C3BE628513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71010" y="1417092"/>
            <a:ext cx="6130559" cy="1131967"/>
          </a:xfrm>
        </p:spPr>
        <p:txBody>
          <a:bodyPr>
            <a:normAutofit/>
          </a:bodyPr>
          <a:lstStyle>
            <a:lvl1pPr marL="0" indent="0">
              <a:buNone/>
              <a:defRPr sz="1800" b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. Nam </a:t>
            </a:r>
            <a:r>
              <a:rPr lang="en-US" dirty="0" err="1"/>
              <a:t>interdum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mi, in porta </a:t>
            </a:r>
            <a:r>
              <a:rPr lang="en-US" dirty="0" err="1"/>
              <a:t>nibh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magna, </a:t>
            </a:r>
            <a:r>
              <a:rPr lang="en-US" dirty="0" err="1"/>
              <a:t>mollis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ipsum dolor (20 words).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273ECD74-311B-4ACA-5B2C-202CF80184D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59286" y="3266055"/>
            <a:ext cx="6130559" cy="1131967"/>
          </a:xfrm>
        </p:spPr>
        <p:txBody>
          <a:bodyPr>
            <a:normAutofit/>
          </a:bodyPr>
          <a:lstStyle>
            <a:lvl1pPr marL="0" indent="0">
              <a:buNone/>
              <a:defRPr sz="1800" b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. Nam </a:t>
            </a:r>
            <a:r>
              <a:rPr lang="en-US" dirty="0" err="1"/>
              <a:t>interdum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mi, in porta </a:t>
            </a:r>
            <a:r>
              <a:rPr lang="en-US" dirty="0" err="1"/>
              <a:t>nibh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magna, </a:t>
            </a:r>
            <a:r>
              <a:rPr lang="en-US" dirty="0" err="1"/>
              <a:t>mollis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ipsum dolor (20 words).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A67952CC-C546-BC25-A4BA-C25A63458F1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271008" y="5075521"/>
            <a:ext cx="6130559" cy="1131967"/>
          </a:xfrm>
        </p:spPr>
        <p:txBody>
          <a:bodyPr>
            <a:normAutofit/>
          </a:bodyPr>
          <a:lstStyle>
            <a:lvl1pPr marL="0" indent="0">
              <a:buNone/>
              <a:defRPr sz="1800" b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. Nam </a:t>
            </a:r>
            <a:r>
              <a:rPr lang="en-US" dirty="0" err="1"/>
              <a:t>interdum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mi, in porta </a:t>
            </a:r>
            <a:r>
              <a:rPr lang="en-US" dirty="0" err="1"/>
              <a:t>nibh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magna, </a:t>
            </a:r>
            <a:r>
              <a:rPr lang="en-US" dirty="0" err="1"/>
              <a:t>mollis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ipsum dolor (20 words).</a:t>
            </a:r>
          </a:p>
        </p:txBody>
      </p:sp>
    </p:spTree>
    <p:extLst>
      <p:ext uri="{BB962C8B-B14F-4D97-AF65-F5344CB8AC3E}">
        <p14:creationId xmlns:p14="http://schemas.microsoft.com/office/powerpoint/2010/main" val="19558515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with name and titl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D328A0A-C662-74EC-D228-434B49036BF5}"/>
              </a:ext>
            </a:extLst>
          </p:cNvPr>
          <p:cNvSpPr/>
          <p:nvPr userDrawn="1"/>
        </p:nvSpPr>
        <p:spPr>
          <a:xfrm>
            <a:off x="4044950" y="0"/>
            <a:ext cx="8147050" cy="6908800"/>
          </a:xfrm>
          <a:prstGeom prst="rect">
            <a:avLst/>
          </a:prstGeom>
          <a:solidFill>
            <a:srgbClr val="00356B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Picture Placeholder 11">
            <a:extLst>
              <a:ext uri="{FF2B5EF4-FFF2-40B4-BE49-F238E27FC236}">
                <a16:creationId xmlns:a16="http://schemas.microsoft.com/office/drawing/2014/main" id="{27BA40FD-F3BD-03E1-4F9A-24F5093BFD2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4044950" cy="6858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8AE731-F2CF-F141-4254-D13FFBB0205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98988" y="1311274"/>
            <a:ext cx="6423025" cy="1500187"/>
          </a:xfrm>
        </p:spPr>
        <p:txBody>
          <a:bodyPr>
            <a:noAutofit/>
          </a:bodyPr>
          <a:lstStyle>
            <a:lvl1pPr marL="0" indent="0">
              <a:buNone/>
              <a:defRPr sz="4800">
                <a:solidFill>
                  <a:schemeClr val="bg1"/>
                </a:solidFill>
              </a:defRPr>
            </a:lvl1pPr>
            <a:lvl2pPr>
              <a:defRPr sz="2800">
                <a:solidFill>
                  <a:schemeClr val="tx1"/>
                </a:solidFill>
              </a:defRPr>
            </a:lvl2pPr>
            <a:lvl3pPr>
              <a:defRPr sz="2800">
                <a:solidFill>
                  <a:schemeClr val="tx1"/>
                </a:solidFill>
              </a:defRPr>
            </a:lvl3pPr>
            <a:lvl4pPr>
              <a:defRPr sz="2800">
                <a:solidFill>
                  <a:schemeClr val="tx1"/>
                </a:solidFill>
              </a:defRPr>
            </a:lvl4pPr>
            <a:lvl5pPr>
              <a:defRPr sz="2800">
                <a:solidFill>
                  <a:schemeClr val="tx1"/>
                </a:solidFill>
              </a:defRPr>
            </a:lvl5pPr>
          </a:lstStyle>
          <a:p>
            <a:pPr algn="l"/>
            <a:r>
              <a:rPr lang="en-US" dirty="0"/>
              <a:t>Cover slide presentation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8926FA2-06C0-DF0E-0BE4-60126FAB68A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98988" y="3471040"/>
            <a:ext cx="5732462" cy="879475"/>
          </a:xfrm>
        </p:spPr>
        <p:txBody>
          <a:bodyPr>
            <a:normAutofit/>
          </a:bodyPr>
          <a:lstStyle>
            <a:lvl1pPr marL="0" indent="0">
              <a:buNone/>
              <a:defRPr sz="1500" b="0" i="1">
                <a:solidFill>
                  <a:schemeClr val="bg1"/>
                </a:solidFill>
                <a:latin typeface="YaleNew" panose="02000602050000020003" pitchFamily="2" charset="77"/>
              </a:defRPr>
            </a:lvl1pPr>
          </a:lstStyle>
          <a:p>
            <a:pPr lvl="0"/>
            <a:r>
              <a:rPr lang="en-US" dirty="0"/>
              <a:t>Position title or role, Presenting Organization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D92629E-BF76-30D0-FEAC-BDCA393C877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98988" y="3162300"/>
            <a:ext cx="5554662" cy="266700"/>
          </a:xfrm>
        </p:spPr>
        <p:txBody>
          <a:bodyPr>
            <a:normAutofit/>
          </a:bodyPr>
          <a:lstStyle>
            <a:lvl1pPr marL="0" indent="0">
              <a:buNone/>
              <a:defRPr sz="1200" b="0" i="0" spc="300">
                <a:solidFill>
                  <a:schemeClr val="bg1"/>
                </a:solidFill>
                <a:latin typeface="YaleNew" panose="02000602050000020003" pitchFamily="2" charset="77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ALL CAPS • PRESENTER NAME HERE</a:t>
            </a:r>
          </a:p>
        </p:txBody>
      </p:sp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CA4EAA61-1FFD-8A28-7DC9-38D365F35FE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697844" y="5659438"/>
            <a:ext cx="3074987" cy="5937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Wordmark</a:t>
            </a:r>
          </a:p>
        </p:txBody>
      </p:sp>
    </p:spTree>
    <p:extLst>
      <p:ext uri="{BB962C8B-B14F-4D97-AF65-F5344CB8AC3E}">
        <p14:creationId xmlns:p14="http://schemas.microsoft.com/office/powerpoint/2010/main" val="417329718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pt list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FBE2A17-657B-7544-A532-10FC95F7F77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F310644-A0DF-6D4B-B698-87D5FCCB927F}"/>
              </a:ext>
            </a:extLst>
          </p:cNvPr>
          <p:cNvSpPr/>
          <p:nvPr userDrawn="1"/>
        </p:nvSpPr>
        <p:spPr>
          <a:xfrm>
            <a:off x="4447852" y="817544"/>
            <a:ext cx="608463" cy="6084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i="0" dirty="0">
              <a:latin typeface="Red Hat Text" panose="02010303040201060303" pitchFamily="2" charset="0"/>
              <a:ea typeface="Red Hat Text" panose="02010303040201060303" pitchFamily="2" charset="0"/>
              <a:cs typeface="Red Hat Text" panose="02010303040201060303" pitchFamily="2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780A813-5D49-5646-84B4-1A027C726D38}"/>
              </a:ext>
            </a:extLst>
          </p:cNvPr>
          <p:cNvSpPr/>
          <p:nvPr userDrawn="1"/>
        </p:nvSpPr>
        <p:spPr>
          <a:xfrm>
            <a:off x="4447852" y="2602241"/>
            <a:ext cx="608463" cy="6084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i="0" dirty="0">
              <a:latin typeface="Red Hat Text" panose="02010303040201060303" pitchFamily="2" charset="0"/>
              <a:ea typeface="Red Hat Text" panose="02010303040201060303" pitchFamily="2" charset="0"/>
              <a:cs typeface="Red Hat Text" panose="02010303040201060303" pitchFamily="2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BF6C249-561B-6C47-BB3C-C763F51DBE87}"/>
              </a:ext>
            </a:extLst>
          </p:cNvPr>
          <p:cNvSpPr/>
          <p:nvPr userDrawn="1"/>
        </p:nvSpPr>
        <p:spPr>
          <a:xfrm>
            <a:off x="4447852" y="4421468"/>
            <a:ext cx="608463" cy="6084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lang="en-US" sz="2400" b="1" i="0" dirty="0">
              <a:latin typeface="Red Hat Text" panose="02010303040201060303" pitchFamily="2" charset="0"/>
              <a:ea typeface="Red Hat Text" panose="02010303040201060303" pitchFamily="2" charset="0"/>
              <a:cs typeface="Red Hat Text" panose="02010303040201060303" pitchFamily="2" charset="0"/>
            </a:endParaRP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E39A31C5-B1DF-9047-9D34-A36E09415607}"/>
              </a:ext>
            </a:extLst>
          </p:cNvPr>
          <p:cNvSpPr txBox="1">
            <a:spLocks/>
          </p:cNvSpPr>
          <p:nvPr userDrawn="1"/>
        </p:nvSpPr>
        <p:spPr>
          <a:xfrm>
            <a:off x="4448302" y="833643"/>
            <a:ext cx="608013" cy="608462"/>
          </a:xfrm>
          <a:prstGeom prst="rect">
            <a:avLst/>
          </a:prstGeom>
        </p:spPr>
        <p:txBody>
          <a:bodyPr anchor="ctr" anchorCtr="1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i="0" kern="1200">
                <a:solidFill>
                  <a:schemeClr val="bg1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1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D8A6DE10-9EAE-4942-8DE1-286CE0BF74B6}"/>
              </a:ext>
            </a:extLst>
          </p:cNvPr>
          <p:cNvSpPr txBox="1">
            <a:spLocks/>
          </p:cNvSpPr>
          <p:nvPr userDrawn="1"/>
        </p:nvSpPr>
        <p:spPr>
          <a:xfrm>
            <a:off x="4448302" y="2612401"/>
            <a:ext cx="608013" cy="608462"/>
          </a:xfrm>
          <a:prstGeom prst="rect">
            <a:avLst/>
          </a:prstGeom>
        </p:spPr>
        <p:txBody>
          <a:bodyPr anchor="ctr" anchorCtr="1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i="0" kern="1200">
                <a:solidFill>
                  <a:schemeClr val="bg1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E8262D16-47D1-4F4F-9102-671FBF8B49A6}"/>
              </a:ext>
            </a:extLst>
          </p:cNvPr>
          <p:cNvSpPr txBox="1">
            <a:spLocks/>
          </p:cNvSpPr>
          <p:nvPr userDrawn="1"/>
        </p:nvSpPr>
        <p:spPr>
          <a:xfrm>
            <a:off x="4448302" y="4431041"/>
            <a:ext cx="608013" cy="608462"/>
          </a:xfrm>
          <a:prstGeom prst="rect">
            <a:avLst/>
          </a:prstGeom>
        </p:spPr>
        <p:txBody>
          <a:bodyPr anchor="ctr" anchorCtr="1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i="0" kern="1200">
                <a:solidFill>
                  <a:schemeClr val="bg1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3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8BAD70C8-B2AD-4F94-082B-BD5000A9ED4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4357" y="1597735"/>
            <a:ext cx="3034570" cy="1925644"/>
          </a:xfrm>
        </p:spPr>
        <p:txBody>
          <a:bodyPr>
            <a:noAutofit/>
          </a:bodyPr>
          <a:lstStyle>
            <a:lvl1pPr marL="0" indent="0">
              <a:buNone/>
              <a:defRPr sz="4000">
                <a:solidFill>
                  <a:schemeClr val="bg1"/>
                </a:solidFill>
              </a:defRPr>
            </a:lvl1pPr>
            <a:lvl2pPr>
              <a:defRPr sz="2800">
                <a:solidFill>
                  <a:schemeClr val="tx1"/>
                </a:solidFill>
              </a:defRPr>
            </a:lvl2pPr>
            <a:lvl3pPr>
              <a:defRPr sz="2800">
                <a:solidFill>
                  <a:schemeClr val="tx1"/>
                </a:solidFill>
              </a:defRPr>
            </a:lvl3pPr>
            <a:lvl4pPr>
              <a:defRPr sz="2800">
                <a:solidFill>
                  <a:schemeClr val="tx1"/>
                </a:solidFill>
              </a:defRPr>
            </a:lvl4pPr>
            <a:lvl5pPr>
              <a:defRPr sz="2800">
                <a:solidFill>
                  <a:schemeClr val="tx1"/>
                </a:solidFill>
              </a:defRPr>
            </a:lvl5pPr>
          </a:lstStyle>
          <a:p>
            <a:pPr algn="l"/>
            <a:r>
              <a:rPr lang="en-US" dirty="0"/>
              <a:t>List title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024A859B-1914-22D1-6248-2C8A9A14170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75995" y="901734"/>
            <a:ext cx="6130559" cy="445171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Key point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EA3912-7301-D2CB-C311-25AE797F8A2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271011" y="2755057"/>
            <a:ext cx="6130559" cy="445171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Key point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7CBBC5-33A1-96A6-303E-7B37C062013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71011" y="4561078"/>
            <a:ext cx="6130559" cy="445171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Key point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C255051D-DBB9-E309-3FE5-B19EB6540C4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71010" y="1417092"/>
            <a:ext cx="6130559" cy="1131967"/>
          </a:xfrm>
        </p:spPr>
        <p:txBody>
          <a:bodyPr>
            <a:normAutofit/>
          </a:bodyPr>
          <a:lstStyle>
            <a:lvl1pPr marL="0" indent="0">
              <a:buNone/>
              <a:defRPr sz="1800" b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. Nam </a:t>
            </a:r>
            <a:r>
              <a:rPr lang="en-US" dirty="0" err="1"/>
              <a:t>interdum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mi, in porta </a:t>
            </a:r>
            <a:r>
              <a:rPr lang="en-US" dirty="0" err="1"/>
              <a:t>nibh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magna, </a:t>
            </a:r>
            <a:r>
              <a:rPr lang="en-US" dirty="0" err="1"/>
              <a:t>mollis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ipsum dolor (20 words).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6AE66E37-362E-DCE5-1A4B-C523B8955C9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59286" y="3266055"/>
            <a:ext cx="6130559" cy="1131967"/>
          </a:xfrm>
        </p:spPr>
        <p:txBody>
          <a:bodyPr>
            <a:normAutofit/>
          </a:bodyPr>
          <a:lstStyle>
            <a:lvl1pPr marL="0" indent="0">
              <a:buNone/>
              <a:defRPr sz="1800" b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. Nam </a:t>
            </a:r>
            <a:r>
              <a:rPr lang="en-US" dirty="0" err="1"/>
              <a:t>interdum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mi, in porta </a:t>
            </a:r>
            <a:r>
              <a:rPr lang="en-US" dirty="0" err="1"/>
              <a:t>nibh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magna, </a:t>
            </a:r>
            <a:r>
              <a:rPr lang="en-US" dirty="0" err="1"/>
              <a:t>mollis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ipsum dolor (20 words).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0A41F296-79B7-1E25-658A-074A5E76A3C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271008" y="5075521"/>
            <a:ext cx="6130559" cy="1131967"/>
          </a:xfrm>
        </p:spPr>
        <p:txBody>
          <a:bodyPr>
            <a:normAutofit/>
          </a:bodyPr>
          <a:lstStyle>
            <a:lvl1pPr marL="0" indent="0">
              <a:buNone/>
              <a:defRPr sz="1800" b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. Nam </a:t>
            </a:r>
            <a:r>
              <a:rPr lang="en-US" dirty="0" err="1"/>
              <a:t>interdum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mi, in porta </a:t>
            </a:r>
            <a:r>
              <a:rPr lang="en-US" dirty="0" err="1"/>
              <a:t>nibh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magna, </a:t>
            </a:r>
            <a:r>
              <a:rPr lang="en-US" dirty="0" err="1"/>
              <a:t>mollis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ipsum dolor (20 words).</a:t>
            </a:r>
          </a:p>
        </p:txBody>
      </p:sp>
    </p:spTree>
    <p:extLst>
      <p:ext uri="{BB962C8B-B14F-4D97-AF65-F5344CB8AC3E}">
        <p14:creationId xmlns:p14="http://schemas.microsoft.com/office/powerpoint/2010/main" val="117882203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/me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8DD85CD-E454-D844-B746-960822B4C1BB}"/>
              </a:ext>
            </a:extLst>
          </p:cNvPr>
          <p:cNvSpPr/>
          <p:nvPr userDrawn="1"/>
        </p:nvSpPr>
        <p:spPr>
          <a:xfrm>
            <a:off x="0" y="0"/>
            <a:ext cx="4043680" cy="6858000"/>
          </a:xfrm>
          <a:prstGeom prst="rect">
            <a:avLst/>
          </a:prstGeom>
          <a:solidFill>
            <a:srgbClr val="00356B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F4A8B79D-0B82-ACB3-7A34-3A7C177B245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4357" y="1597735"/>
            <a:ext cx="3034570" cy="1166486"/>
          </a:xfrm>
        </p:spPr>
        <p:txBody>
          <a:bodyPr>
            <a:noAutofit/>
          </a:bodyPr>
          <a:lstStyle>
            <a:lvl1pPr marL="0" indent="0">
              <a:buNone/>
              <a:defRPr sz="4000">
                <a:solidFill>
                  <a:schemeClr val="bg1"/>
                </a:solidFill>
              </a:defRPr>
            </a:lvl1pPr>
            <a:lvl2pPr>
              <a:defRPr sz="2800">
                <a:solidFill>
                  <a:schemeClr val="tx1"/>
                </a:solidFill>
              </a:defRPr>
            </a:lvl2pPr>
            <a:lvl3pPr>
              <a:defRPr sz="2800">
                <a:solidFill>
                  <a:schemeClr val="tx1"/>
                </a:solidFill>
              </a:defRPr>
            </a:lvl3pPr>
            <a:lvl4pPr>
              <a:defRPr sz="2800">
                <a:solidFill>
                  <a:schemeClr val="tx1"/>
                </a:solidFill>
              </a:defRPr>
            </a:lvl4pPr>
            <a:lvl5pPr>
              <a:defRPr sz="2800">
                <a:solidFill>
                  <a:schemeClr val="tx1"/>
                </a:solidFill>
              </a:defRPr>
            </a:lvl5pPr>
          </a:lstStyle>
          <a:p>
            <a:pPr algn="l"/>
            <a:r>
              <a:rPr lang="en-US" dirty="0"/>
              <a:t>Slide for chart/media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93E01035-AC16-5D9D-BB56-2DBB6548A6A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97984" y="3185056"/>
            <a:ext cx="3030943" cy="266700"/>
          </a:xfrm>
        </p:spPr>
        <p:txBody>
          <a:bodyPr>
            <a:noAutofit/>
          </a:bodyPr>
          <a:lstStyle>
            <a:lvl1pPr marL="0" indent="0">
              <a:buNone/>
              <a:defRPr sz="1800" b="0" i="1" spc="0">
                <a:solidFill>
                  <a:schemeClr val="bg1"/>
                </a:solidFill>
                <a:latin typeface="YaleNew" panose="02000602050000020003" pitchFamily="2" charset="77"/>
                <a:cs typeface="Calibri" panose="020F0502020204030204" pitchFamily="34" charset="0"/>
              </a:defRPr>
            </a:lvl1pPr>
            <a:lvl6pPr marL="2286000" indent="0">
              <a:buNone/>
              <a:defRPr>
                <a:solidFill>
                  <a:schemeClr val="bg1"/>
                </a:solidFill>
              </a:defRPr>
            </a:lvl6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AC541D16-07B5-CEFB-46AA-FE87B3F76EC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043680" y="10510"/>
            <a:ext cx="8148320" cy="6858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7EC4DD95-2290-017A-2638-2B55946465E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33469" y="6003579"/>
            <a:ext cx="3035300" cy="450850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z="1200" dirty="0"/>
              <a:t>Caption caption caption.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673732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/me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5403BAF-8064-9D4D-B627-E575B23C39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356B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DBA9E666-5333-B228-F289-EB89438A323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4356" y="704356"/>
            <a:ext cx="7844573" cy="753384"/>
          </a:xfrm>
        </p:spPr>
        <p:txBody>
          <a:bodyPr>
            <a:noAutofit/>
          </a:bodyPr>
          <a:lstStyle>
            <a:lvl1pPr marL="0" indent="0">
              <a:buNone/>
              <a:defRPr sz="4000">
                <a:solidFill>
                  <a:schemeClr val="bg1"/>
                </a:solidFill>
              </a:defRPr>
            </a:lvl1pPr>
            <a:lvl2pPr>
              <a:defRPr sz="2800">
                <a:solidFill>
                  <a:schemeClr val="tx1"/>
                </a:solidFill>
              </a:defRPr>
            </a:lvl2pPr>
            <a:lvl3pPr>
              <a:defRPr sz="2800">
                <a:solidFill>
                  <a:schemeClr val="tx1"/>
                </a:solidFill>
              </a:defRPr>
            </a:lvl3pPr>
            <a:lvl4pPr>
              <a:defRPr sz="2800">
                <a:solidFill>
                  <a:schemeClr val="tx1"/>
                </a:solidFill>
              </a:defRPr>
            </a:lvl4pPr>
            <a:lvl5pPr>
              <a:defRPr sz="2800">
                <a:solidFill>
                  <a:schemeClr val="tx1"/>
                </a:solidFill>
              </a:defRPr>
            </a:lvl5pPr>
          </a:lstStyle>
          <a:p>
            <a:pPr algn="l"/>
            <a:r>
              <a:rPr lang="en-US" dirty="0"/>
              <a:t>Content slide title</a:t>
            </a:r>
          </a:p>
        </p:txBody>
      </p:sp>
      <p:sp>
        <p:nvSpPr>
          <p:cNvPr id="3" name="Picture Placeholder 11">
            <a:extLst>
              <a:ext uri="{FF2B5EF4-FFF2-40B4-BE49-F238E27FC236}">
                <a16:creationId xmlns:a16="http://schemas.microsoft.com/office/drawing/2014/main" id="{5F2A352D-7846-8FD4-DEB2-9F742C5B187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8505" y="1600199"/>
            <a:ext cx="10916056" cy="4553445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786251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recto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D81BCBC-0367-4043-A17A-20E62CF65918}"/>
              </a:ext>
            </a:extLst>
          </p:cNvPr>
          <p:cNvSpPr/>
          <p:nvPr userDrawn="1"/>
        </p:nvSpPr>
        <p:spPr>
          <a:xfrm>
            <a:off x="0" y="0"/>
            <a:ext cx="4043680" cy="6858000"/>
          </a:xfrm>
          <a:prstGeom prst="rect">
            <a:avLst/>
          </a:prstGeom>
          <a:solidFill>
            <a:srgbClr val="00356B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A4F90568-D3B2-1F40-8DC9-262A48264FEF}"/>
              </a:ext>
            </a:extLst>
          </p:cNvPr>
          <p:cNvSpPr txBox="1">
            <a:spLocks/>
          </p:cNvSpPr>
          <p:nvPr userDrawn="1"/>
        </p:nvSpPr>
        <p:spPr>
          <a:xfrm>
            <a:off x="4824642" y="2819400"/>
            <a:ext cx="971142" cy="121633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t" anchorCtr="0">
            <a:normAutofit/>
          </a:bodyPr>
          <a:lstStyle>
            <a:defPPr>
              <a:defRPr lang="en-US"/>
            </a:defPPr>
            <a:lvl1pPr marL="0" indent="0" algn="l" defTabSz="457200" rtl="0" eaLnBrk="1" latinLnBrk="0" hangingPunct="1">
              <a:buNone/>
              <a:defRPr sz="1400" b="0" i="0" kern="1200">
                <a:solidFill>
                  <a:schemeClr val="bg1">
                    <a:lumMod val="75000"/>
                  </a:schemeClr>
                </a:solidFill>
                <a:latin typeface="Red Hat Text Medium" panose="02010303040201060303" pitchFamily="2" charset="0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9C07D354-C51C-B54D-8884-6560A6028AED}"/>
              </a:ext>
            </a:extLst>
          </p:cNvPr>
          <p:cNvSpPr txBox="1">
            <a:spLocks/>
          </p:cNvSpPr>
          <p:nvPr userDrawn="1"/>
        </p:nvSpPr>
        <p:spPr>
          <a:xfrm>
            <a:off x="6527397" y="2819400"/>
            <a:ext cx="971142" cy="121633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t" anchorCtr="0">
            <a:normAutofit/>
          </a:bodyPr>
          <a:lstStyle>
            <a:defPPr>
              <a:defRPr lang="en-US"/>
            </a:defPPr>
            <a:lvl1pPr marL="0" indent="0" algn="l" defTabSz="457200" rtl="0" eaLnBrk="1" latinLnBrk="0" hangingPunct="1">
              <a:buNone/>
              <a:defRPr sz="1400" b="0" i="0" kern="1200">
                <a:solidFill>
                  <a:schemeClr val="bg1">
                    <a:lumMod val="75000"/>
                  </a:schemeClr>
                </a:solidFill>
                <a:latin typeface="Red Hat Text Medium" panose="02010303040201060303" pitchFamily="2" charset="0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56D35143-93D3-0949-8861-03292FABE953}"/>
              </a:ext>
            </a:extLst>
          </p:cNvPr>
          <p:cNvSpPr txBox="1">
            <a:spLocks/>
          </p:cNvSpPr>
          <p:nvPr userDrawn="1"/>
        </p:nvSpPr>
        <p:spPr>
          <a:xfrm>
            <a:off x="8230152" y="2819400"/>
            <a:ext cx="971142" cy="121633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t" anchorCtr="0">
            <a:normAutofit/>
          </a:bodyPr>
          <a:lstStyle>
            <a:defPPr>
              <a:defRPr lang="en-US"/>
            </a:defPPr>
            <a:lvl1pPr marL="0" indent="0" algn="l" defTabSz="457200" rtl="0" eaLnBrk="1" latinLnBrk="0" hangingPunct="1">
              <a:buNone/>
              <a:defRPr sz="1400" b="0" i="0" kern="1200">
                <a:solidFill>
                  <a:schemeClr val="bg1">
                    <a:lumMod val="75000"/>
                  </a:schemeClr>
                </a:solidFill>
                <a:latin typeface="Red Hat Text Medium" panose="02010303040201060303" pitchFamily="2" charset="0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FF524225-5BB0-124A-ABD9-A60478C10D3A}"/>
              </a:ext>
            </a:extLst>
          </p:cNvPr>
          <p:cNvSpPr txBox="1">
            <a:spLocks/>
          </p:cNvSpPr>
          <p:nvPr userDrawn="1"/>
        </p:nvSpPr>
        <p:spPr>
          <a:xfrm>
            <a:off x="9932907" y="2819400"/>
            <a:ext cx="971142" cy="121633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t" anchorCtr="0">
            <a:normAutofit/>
          </a:bodyPr>
          <a:lstStyle>
            <a:defPPr>
              <a:defRPr lang="en-US"/>
            </a:defPPr>
            <a:lvl1pPr marL="0" indent="0" algn="l" defTabSz="457200" rtl="0" eaLnBrk="1" latinLnBrk="0" hangingPunct="1">
              <a:buNone/>
              <a:defRPr sz="1400" b="0" i="0" kern="1200">
                <a:solidFill>
                  <a:schemeClr val="bg1">
                    <a:lumMod val="75000"/>
                  </a:schemeClr>
                </a:solidFill>
                <a:latin typeface="Red Hat Text Medium" panose="02010303040201060303" pitchFamily="2" charset="0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A2B5C3E6-BBA3-4D4F-A674-8F4373A8D93D}"/>
              </a:ext>
            </a:extLst>
          </p:cNvPr>
          <p:cNvSpPr txBox="1">
            <a:spLocks/>
          </p:cNvSpPr>
          <p:nvPr userDrawn="1"/>
        </p:nvSpPr>
        <p:spPr>
          <a:xfrm>
            <a:off x="4824642" y="4655075"/>
            <a:ext cx="971142" cy="121633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t" anchorCtr="0">
            <a:normAutofit/>
          </a:bodyPr>
          <a:lstStyle>
            <a:defPPr>
              <a:defRPr lang="en-US"/>
            </a:defPPr>
            <a:lvl1pPr marL="0" indent="0" algn="l" defTabSz="457200" rtl="0" eaLnBrk="1" latinLnBrk="0" hangingPunct="1">
              <a:buNone/>
              <a:defRPr sz="1400" b="0" i="0" kern="1200">
                <a:solidFill>
                  <a:schemeClr val="bg1">
                    <a:lumMod val="75000"/>
                  </a:schemeClr>
                </a:solidFill>
                <a:latin typeface="Red Hat Text Medium" panose="02010303040201060303" pitchFamily="2" charset="0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D3A80712-E69D-1B41-915C-FFBF05872D20}"/>
              </a:ext>
            </a:extLst>
          </p:cNvPr>
          <p:cNvSpPr txBox="1">
            <a:spLocks/>
          </p:cNvSpPr>
          <p:nvPr userDrawn="1"/>
        </p:nvSpPr>
        <p:spPr>
          <a:xfrm>
            <a:off x="6527397" y="4655075"/>
            <a:ext cx="971142" cy="121633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t" anchorCtr="0">
            <a:normAutofit/>
          </a:bodyPr>
          <a:lstStyle>
            <a:defPPr>
              <a:defRPr lang="en-US"/>
            </a:defPPr>
            <a:lvl1pPr marL="0" indent="0" algn="l" defTabSz="457200" rtl="0" eaLnBrk="1" latinLnBrk="0" hangingPunct="1">
              <a:buNone/>
              <a:defRPr sz="1400" b="0" i="0" kern="1200">
                <a:solidFill>
                  <a:schemeClr val="bg1">
                    <a:lumMod val="75000"/>
                  </a:schemeClr>
                </a:solidFill>
                <a:latin typeface="Red Hat Text Medium" panose="02010303040201060303" pitchFamily="2" charset="0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E0FF61B7-809A-8345-8821-F382ADDBCD07}"/>
              </a:ext>
            </a:extLst>
          </p:cNvPr>
          <p:cNvSpPr txBox="1">
            <a:spLocks/>
          </p:cNvSpPr>
          <p:nvPr userDrawn="1"/>
        </p:nvSpPr>
        <p:spPr>
          <a:xfrm>
            <a:off x="8230152" y="4655075"/>
            <a:ext cx="971142" cy="121633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t" anchorCtr="0">
            <a:normAutofit/>
          </a:bodyPr>
          <a:lstStyle>
            <a:defPPr>
              <a:defRPr lang="en-US"/>
            </a:defPPr>
            <a:lvl1pPr marL="0" indent="0" algn="l" defTabSz="457200" rtl="0" eaLnBrk="1" latinLnBrk="0" hangingPunct="1">
              <a:buNone/>
              <a:defRPr sz="1400" b="0" i="0" kern="1200">
                <a:solidFill>
                  <a:schemeClr val="bg1">
                    <a:lumMod val="75000"/>
                  </a:schemeClr>
                </a:solidFill>
                <a:latin typeface="Red Hat Text Medium" panose="02010303040201060303" pitchFamily="2" charset="0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82E08892-BAEB-A840-8C51-D08E5AEC92B8}"/>
              </a:ext>
            </a:extLst>
          </p:cNvPr>
          <p:cNvSpPr txBox="1">
            <a:spLocks/>
          </p:cNvSpPr>
          <p:nvPr userDrawn="1"/>
        </p:nvSpPr>
        <p:spPr>
          <a:xfrm>
            <a:off x="9932907" y="4655075"/>
            <a:ext cx="971142" cy="121633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t" anchorCtr="0">
            <a:normAutofit/>
          </a:bodyPr>
          <a:lstStyle>
            <a:defPPr>
              <a:defRPr lang="en-US"/>
            </a:defPPr>
            <a:lvl1pPr marL="0" indent="0" algn="l" defTabSz="457200" rtl="0" eaLnBrk="1" latinLnBrk="0" hangingPunct="1">
              <a:buNone/>
              <a:defRPr sz="1400" b="0" i="0" kern="1200">
                <a:solidFill>
                  <a:schemeClr val="bg1">
                    <a:lumMod val="75000"/>
                  </a:schemeClr>
                </a:solidFill>
                <a:latin typeface="Red Hat Text Medium" panose="02010303040201060303" pitchFamily="2" charset="0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64129317-2D3C-BF1C-5B84-1A30CF6AD46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02701" y="1597736"/>
            <a:ext cx="3527450" cy="865766"/>
          </a:xfrm>
        </p:spPr>
        <p:txBody>
          <a:bodyPr>
            <a:noAutofit/>
          </a:bodyPr>
          <a:lstStyle>
            <a:lvl1pPr marL="0" indent="0">
              <a:buNone/>
              <a:defRPr sz="4000">
                <a:solidFill>
                  <a:schemeClr val="tx1"/>
                </a:solidFill>
              </a:defRPr>
            </a:lvl1pPr>
            <a:lvl2pPr>
              <a:defRPr sz="2800">
                <a:solidFill>
                  <a:schemeClr val="tx1"/>
                </a:solidFill>
              </a:defRPr>
            </a:lvl2pPr>
            <a:lvl3pPr>
              <a:defRPr sz="2800">
                <a:solidFill>
                  <a:schemeClr val="tx1"/>
                </a:solidFill>
              </a:defRPr>
            </a:lvl3pPr>
            <a:lvl4pPr>
              <a:defRPr sz="2800">
                <a:solidFill>
                  <a:schemeClr val="tx1"/>
                </a:solidFill>
              </a:defRPr>
            </a:lvl4pPr>
            <a:lvl5pPr>
              <a:defRPr sz="2800">
                <a:solidFill>
                  <a:schemeClr val="tx1"/>
                </a:solidFill>
              </a:defRPr>
            </a:lvl5pPr>
          </a:lstStyle>
          <a:p>
            <a:pPr algn="l"/>
            <a:r>
              <a:rPr lang="en-US" dirty="0"/>
              <a:t>Slide title</a:t>
            </a:r>
          </a:p>
        </p:txBody>
      </p:sp>
      <p:sp>
        <p:nvSpPr>
          <p:cNvPr id="3" name="Text Placeholder 13">
            <a:extLst>
              <a:ext uri="{FF2B5EF4-FFF2-40B4-BE49-F238E27FC236}">
                <a16:creationId xmlns:a16="http://schemas.microsoft.com/office/drawing/2014/main" id="{A0160E80-D3A3-7946-2067-4ACB35711C3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14322" y="4144944"/>
            <a:ext cx="1752104" cy="256737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z="1200" dirty="0" err="1"/>
              <a:t>Firstname</a:t>
            </a:r>
            <a:r>
              <a:rPr lang="en-US" sz="1200" dirty="0"/>
              <a:t> </a:t>
            </a:r>
            <a:r>
              <a:rPr lang="en-US" sz="1200" dirty="0" err="1"/>
              <a:t>Lastname</a:t>
            </a:r>
            <a:endParaRPr lang="en-US" sz="1200" dirty="0"/>
          </a:p>
        </p:txBody>
      </p:sp>
      <p:sp>
        <p:nvSpPr>
          <p:cNvPr id="23" name="Text Placeholder 13">
            <a:extLst>
              <a:ext uri="{FF2B5EF4-FFF2-40B4-BE49-F238E27FC236}">
                <a16:creationId xmlns:a16="http://schemas.microsoft.com/office/drawing/2014/main" id="{559736B7-D5CA-9203-776E-1BDF6B05755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14322" y="4349711"/>
            <a:ext cx="1752104" cy="256737"/>
          </a:xfrm>
        </p:spPr>
        <p:txBody>
          <a:bodyPr>
            <a:normAutofit/>
          </a:bodyPr>
          <a:lstStyle>
            <a:lvl1pPr marL="0" indent="0">
              <a:buNone/>
              <a:defRPr sz="1200" b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z="1200" dirty="0"/>
              <a:t>Title</a:t>
            </a:r>
          </a:p>
        </p:txBody>
      </p:sp>
      <p:sp>
        <p:nvSpPr>
          <p:cNvPr id="25" name="Text Placeholder 13">
            <a:extLst>
              <a:ext uri="{FF2B5EF4-FFF2-40B4-BE49-F238E27FC236}">
                <a16:creationId xmlns:a16="http://schemas.microsoft.com/office/drawing/2014/main" id="{5E4F741A-2685-C01F-2CBC-07FC9155DCD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24215" y="4144944"/>
            <a:ext cx="1752104" cy="256737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z="1200" dirty="0" err="1"/>
              <a:t>Firstname</a:t>
            </a:r>
            <a:r>
              <a:rPr lang="en-US" sz="1200" dirty="0"/>
              <a:t> </a:t>
            </a:r>
            <a:r>
              <a:rPr lang="en-US" sz="1200" dirty="0" err="1"/>
              <a:t>Lastname</a:t>
            </a:r>
            <a:endParaRPr lang="en-US" sz="1200" dirty="0"/>
          </a:p>
        </p:txBody>
      </p:sp>
      <p:sp>
        <p:nvSpPr>
          <p:cNvPr id="26" name="Text Placeholder 13">
            <a:extLst>
              <a:ext uri="{FF2B5EF4-FFF2-40B4-BE49-F238E27FC236}">
                <a16:creationId xmlns:a16="http://schemas.microsoft.com/office/drawing/2014/main" id="{3BC247D1-0D90-C9CF-575B-71764C2AF66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24215" y="4349711"/>
            <a:ext cx="1752104" cy="256737"/>
          </a:xfrm>
        </p:spPr>
        <p:txBody>
          <a:bodyPr>
            <a:normAutofit/>
          </a:bodyPr>
          <a:lstStyle>
            <a:lvl1pPr marL="0" indent="0">
              <a:buNone/>
              <a:defRPr sz="1200" b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z="1200" dirty="0"/>
              <a:t>Title</a:t>
            </a:r>
          </a:p>
        </p:txBody>
      </p:sp>
      <p:sp>
        <p:nvSpPr>
          <p:cNvPr id="27" name="Text Placeholder 13">
            <a:extLst>
              <a:ext uri="{FF2B5EF4-FFF2-40B4-BE49-F238E27FC236}">
                <a16:creationId xmlns:a16="http://schemas.microsoft.com/office/drawing/2014/main" id="{76264121-3AC0-4A8F-DD2F-9CCB98076D0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133634" y="4144944"/>
            <a:ext cx="1752104" cy="256737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z="1200" dirty="0" err="1"/>
              <a:t>Firstname</a:t>
            </a:r>
            <a:r>
              <a:rPr lang="en-US" sz="1200" dirty="0"/>
              <a:t> </a:t>
            </a:r>
            <a:r>
              <a:rPr lang="en-US" sz="1200" dirty="0" err="1"/>
              <a:t>Lastname</a:t>
            </a:r>
            <a:endParaRPr lang="en-US" sz="1200" dirty="0"/>
          </a:p>
        </p:txBody>
      </p:sp>
      <p:sp>
        <p:nvSpPr>
          <p:cNvPr id="28" name="Text Placeholder 13">
            <a:extLst>
              <a:ext uri="{FF2B5EF4-FFF2-40B4-BE49-F238E27FC236}">
                <a16:creationId xmlns:a16="http://schemas.microsoft.com/office/drawing/2014/main" id="{EF80DE8A-79A9-6D73-6983-B2363E8C6AC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133634" y="4349711"/>
            <a:ext cx="1752104" cy="256737"/>
          </a:xfrm>
        </p:spPr>
        <p:txBody>
          <a:bodyPr>
            <a:normAutofit/>
          </a:bodyPr>
          <a:lstStyle>
            <a:lvl1pPr marL="0" indent="0">
              <a:buNone/>
              <a:defRPr sz="1200" b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z="1200" dirty="0"/>
              <a:t>Title</a:t>
            </a:r>
          </a:p>
        </p:txBody>
      </p:sp>
      <p:sp>
        <p:nvSpPr>
          <p:cNvPr id="29" name="Text Placeholder 13">
            <a:extLst>
              <a:ext uri="{FF2B5EF4-FFF2-40B4-BE49-F238E27FC236}">
                <a16:creationId xmlns:a16="http://schemas.microsoft.com/office/drawing/2014/main" id="{C858897D-89E1-E058-E99D-C716DAE8A16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825450" y="4144944"/>
            <a:ext cx="1752104" cy="256737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z="1200" dirty="0" err="1"/>
              <a:t>Firstname</a:t>
            </a:r>
            <a:r>
              <a:rPr lang="en-US" sz="1200" dirty="0"/>
              <a:t> </a:t>
            </a:r>
            <a:r>
              <a:rPr lang="en-US" sz="1200" dirty="0" err="1"/>
              <a:t>Lastname</a:t>
            </a:r>
            <a:endParaRPr lang="en-US" sz="1200" dirty="0"/>
          </a:p>
        </p:txBody>
      </p:sp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344AC905-828F-DB53-DF45-C0D99AC8873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825450" y="4349711"/>
            <a:ext cx="1752104" cy="256737"/>
          </a:xfrm>
        </p:spPr>
        <p:txBody>
          <a:bodyPr>
            <a:normAutofit/>
          </a:bodyPr>
          <a:lstStyle>
            <a:lvl1pPr marL="0" indent="0">
              <a:buNone/>
              <a:defRPr sz="1200" b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z="1200" dirty="0"/>
              <a:t>Title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934631C4-F0C0-4BA1-7F36-BC0B82A5EE8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726046" y="5995515"/>
            <a:ext cx="1752104" cy="256737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z="1200" dirty="0" err="1"/>
              <a:t>Firstname</a:t>
            </a:r>
            <a:r>
              <a:rPr lang="en-US" sz="1200" dirty="0"/>
              <a:t> </a:t>
            </a:r>
            <a:r>
              <a:rPr lang="en-US" sz="1200" dirty="0" err="1"/>
              <a:t>Lastname</a:t>
            </a:r>
            <a:endParaRPr lang="en-US" sz="1200" dirty="0"/>
          </a:p>
        </p:txBody>
      </p:sp>
      <p:sp>
        <p:nvSpPr>
          <p:cNvPr id="32" name="Text Placeholder 13">
            <a:extLst>
              <a:ext uri="{FF2B5EF4-FFF2-40B4-BE49-F238E27FC236}">
                <a16:creationId xmlns:a16="http://schemas.microsoft.com/office/drawing/2014/main" id="{D21B8C51-D844-4AB2-88E8-60AAD54F8FF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726046" y="6200282"/>
            <a:ext cx="1752104" cy="256737"/>
          </a:xfrm>
        </p:spPr>
        <p:txBody>
          <a:bodyPr>
            <a:normAutofit/>
          </a:bodyPr>
          <a:lstStyle>
            <a:lvl1pPr marL="0" indent="0">
              <a:buNone/>
              <a:defRPr sz="1200" b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z="1200" dirty="0"/>
              <a:t>Title</a:t>
            </a:r>
          </a:p>
        </p:txBody>
      </p:sp>
      <p:sp>
        <p:nvSpPr>
          <p:cNvPr id="33" name="Text Placeholder 13">
            <a:extLst>
              <a:ext uri="{FF2B5EF4-FFF2-40B4-BE49-F238E27FC236}">
                <a16:creationId xmlns:a16="http://schemas.microsoft.com/office/drawing/2014/main" id="{9A01C2E5-335D-9A94-4DF2-AA425FA4B87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435939" y="5995515"/>
            <a:ext cx="1752104" cy="256737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z="1200" dirty="0" err="1"/>
              <a:t>Firstname</a:t>
            </a:r>
            <a:r>
              <a:rPr lang="en-US" sz="1200" dirty="0"/>
              <a:t> </a:t>
            </a:r>
            <a:r>
              <a:rPr lang="en-US" sz="1200" dirty="0" err="1"/>
              <a:t>Lastname</a:t>
            </a:r>
            <a:endParaRPr lang="en-US" sz="1200" dirty="0"/>
          </a:p>
        </p:txBody>
      </p:sp>
      <p:sp>
        <p:nvSpPr>
          <p:cNvPr id="34" name="Text Placeholder 13">
            <a:extLst>
              <a:ext uri="{FF2B5EF4-FFF2-40B4-BE49-F238E27FC236}">
                <a16:creationId xmlns:a16="http://schemas.microsoft.com/office/drawing/2014/main" id="{0496F0D6-3220-9B0A-A01A-BED4A76B557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435939" y="6200282"/>
            <a:ext cx="1752104" cy="256737"/>
          </a:xfrm>
        </p:spPr>
        <p:txBody>
          <a:bodyPr>
            <a:normAutofit/>
          </a:bodyPr>
          <a:lstStyle>
            <a:lvl1pPr marL="0" indent="0">
              <a:buNone/>
              <a:defRPr sz="1200" b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z="1200" dirty="0"/>
              <a:t>Title</a:t>
            </a:r>
          </a:p>
        </p:txBody>
      </p:sp>
      <p:sp>
        <p:nvSpPr>
          <p:cNvPr id="35" name="Text Placeholder 13">
            <a:extLst>
              <a:ext uri="{FF2B5EF4-FFF2-40B4-BE49-F238E27FC236}">
                <a16:creationId xmlns:a16="http://schemas.microsoft.com/office/drawing/2014/main" id="{6916F8E2-7406-DA21-DAFE-F9CB3134D42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45358" y="5995515"/>
            <a:ext cx="1752104" cy="256737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z="1200" dirty="0" err="1"/>
              <a:t>Firstname</a:t>
            </a:r>
            <a:r>
              <a:rPr lang="en-US" sz="1200" dirty="0"/>
              <a:t> </a:t>
            </a:r>
            <a:r>
              <a:rPr lang="en-US" sz="1200" dirty="0" err="1"/>
              <a:t>Lastname</a:t>
            </a:r>
            <a:endParaRPr lang="en-US" sz="1200" dirty="0"/>
          </a:p>
        </p:txBody>
      </p:sp>
      <p:sp>
        <p:nvSpPr>
          <p:cNvPr id="36" name="Text Placeholder 13">
            <a:extLst>
              <a:ext uri="{FF2B5EF4-FFF2-40B4-BE49-F238E27FC236}">
                <a16:creationId xmlns:a16="http://schemas.microsoft.com/office/drawing/2014/main" id="{4A4E4F4D-8295-37F0-A2BB-D69F44BBA5A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145358" y="6200282"/>
            <a:ext cx="1752104" cy="256737"/>
          </a:xfrm>
        </p:spPr>
        <p:txBody>
          <a:bodyPr>
            <a:normAutofit/>
          </a:bodyPr>
          <a:lstStyle>
            <a:lvl1pPr marL="0" indent="0">
              <a:buNone/>
              <a:defRPr sz="1200" b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z="1200" dirty="0"/>
              <a:t>Title</a:t>
            </a:r>
          </a:p>
        </p:txBody>
      </p:sp>
      <p:sp>
        <p:nvSpPr>
          <p:cNvPr id="37" name="Text Placeholder 13">
            <a:extLst>
              <a:ext uri="{FF2B5EF4-FFF2-40B4-BE49-F238E27FC236}">
                <a16:creationId xmlns:a16="http://schemas.microsoft.com/office/drawing/2014/main" id="{21060C48-0BA8-22D6-03F5-194B3E9D73B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837174" y="5995515"/>
            <a:ext cx="1752104" cy="256737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z="1200" dirty="0" err="1"/>
              <a:t>Firstname</a:t>
            </a:r>
            <a:r>
              <a:rPr lang="en-US" sz="1200" dirty="0"/>
              <a:t> </a:t>
            </a:r>
            <a:r>
              <a:rPr lang="en-US" sz="1200" dirty="0" err="1"/>
              <a:t>Lastname</a:t>
            </a:r>
            <a:endParaRPr lang="en-US" sz="1200" dirty="0"/>
          </a:p>
        </p:txBody>
      </p:sp>
      <p:sp>
        <p:nvSpPr>
          <p:cNvPr id="38" name="Text Placeholder 13">
            <a:extLst>
              <a:ext uri="{FF2B5EF4-FFF2-40B4-BE49-F238E27FC236}">
                <a16:creationId xmlns:a16="http://schemas.microsoft.com/office/drawing/2014/main" id="{79070A9F-679F-7178-AFFE-E98DA00D019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837174" y="6200282"/>
            <a:ext cx="1752104" cy="256737"/>
          </a:xfrm>
        </p:spPr>
        <p:txBody>
          <a:bodyPr>
            <a:normAutofit/>
          </a:bodyPr>
          <a:lstStyle>
            <a:lvl1pPr marL="0" indent="0">
              <a:buNone/>
              <a:defRPr sz="1200" b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z="1200" dirty="0"/>
              <a:t>Title</a:t>
            </a:r>
          </a:p>
        </p:txBody>
      </p:sp>
      <p:sp>
        <p:nvSpPr>
          <p:cNvPr id="39" name="Picture Placeholder 11">
            <a:extLst>
              <a:ext uri="{FF2B5EF4-FFF2-40B4-BE49-F238E27FC236}">
                <a16:creationId xmlns:a16="http://schemas.microsoft.com/office/drawing/2014/main" id="{6A722B91-97DA-E78C-123D-87754054A99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824642" y="2819400"/>
            <a:ext cx="971142" cy="1216335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40" name="Picture Placeholder 11">
            <a:extLst>
              <a:ext uri="{FF2B5EF4-FFF2-40B4-BE49-F238E27FC236}">
                <a16:creationId xmlns:a16="http://schemas.microsoft.com/office/drawing/2014/main" id="{80E93CF9-D6A1-4204-8192-F5A48DBDAD54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6527397" y="2826225"/>
            <a:ext cx="971142" cy="1216335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41" name="Picture Placeholder 11">
            <a:extLst>
              <a:ext uri="{FF2B5EF4-FFF2-40B4-BE49-F238E27FC236}">
                <a16:creationId xmlns:a16="http://schemas.microsoft.com/office/drawing/2014/main" id="{07F8EC24-5F6A-54DA-0970-CA0BCFF6CE60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8230152" y="2819399"/>
            <a:ext cx="971142" cy="1216335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42" name="Picture Placeholder 11">
            <a:extLst>
              <a:ext uri="{FF2B5EF4-FFF2-40B4-BE49-F238E27FC236}">
                <a16:creationId xmlns:a16="http://schemas.microsoft.com/office/drawing/2014/main" id="{ECAA0A1E-02D3-A80C-B6B5-9DFE99BF633E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9932907" y="2819398"/>
            <a:ext cx="971142" cy="1216335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43" name="Picture Placeholder 11">
            <a:extLst>
              <a:ext uri="{FF2B5EF4-FFF2-40B4-BE49-F238E27FC236}">
                <a16:creationId xmlns:a16="http://schemas.microsoft.com/office/drawing/2014/main" id="{632C2437-1449-7B2C-922C-1C36C84EAFA5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4824642" y="4666558"/>
            <a:ext cx="971142" cy="1216335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44" name="Picture Placeholder 11">
            <a:extLst>
              <a:ext uri="{FF2B5EF4-FFF2-40B4-BE49-F238E27FC236}">
                <a16:creationId xmlns:a16="http://schemas.microsoft.com/office/drawing/2014/main" id="{4E432266-FED0-FD3A-CA21-BED41166E0F7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6527397" y="4673383"/>
            <a:ext cx="971142" cy="1216335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45" name="Picture Placeholder 11">
            <a:extLst>
              <a:ext uri="{FF2B5EF4-FFF2-40B4-BE49-F238E27FC236}">
                <a16:creationId xmlns:a16="http://schemas.microsoft.com/office/drawing/2014/main" id="{C6856CC4-C2E0-B109-BB63-7044E72F3A81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8230152" y="4666557"/>
            <a:ext cx="971142" cy="1216335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46" name="Picture Placeholder 11">
            <a:extLst>
              <a:ext uri="{FF2B5EF4-FFF2-40B4-BE49-F238E27FC236}">
                <a16:creationId xmlns:a16="http://schemas.microsoft.com/office/drawing/2014/main" id="{206515A9-0840-D221-B501-5117FAFFB67E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9932907" y="4666556"/>
            <a:ext cx="971142" cy="1216335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263607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ine pro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0290EC4-F404-3546-A207-BBA0505A4F6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38600" y="0"/>
            <a:ext cx="8153400" cy="6858000"/>
          </a:xfrm>
          <a:prstGeom prst="rect">
            <a:avLst/>
          </a:prstGeom>
        </p:spPr>
      </p:pic>
      <p:sp>
        <p:nvSpPr>
          <p:cNvPr id="7" name="Picture Placeholder 15">
            <a:extLst>
              <a:ext uri="{FF2B5EF4-FFF2-40B4-BE49-F238E27FC236}">
                <a16:creationId xmlns:a16="http://schemas.microsoft.com/office/drawing/2014/main" id="{CD2269A2-4CB1-C947-B771-B354BBE1389F}"/>
              </a:ext>
            </a:extLst>
          </p:cNvPr>
          <p:cNvSpPr txBox="1">
            <a:spLocks/>
          </p:cNvSpPr>
          <p:nvPr userDrawn="1"/>
        </p:nvSpPr>
        <p:spPr>
          <a:xfrm>
            <a:off x="5232401" y="1357461"/>
            <a:ext cx="5627278" cy="3506770"/>
          </a:xfrm>
          <a:prstGeom prst="rect">
            <a:avLst/>
          </a:prstGeom>
          <a:solidFill>
            <a:schemeClr val="bg2"/>
          </a:solidFill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aseline="0" dirty="0">
                <a:solidFill>
                  <a:schemeClr val="bg1">
                    <a:lumMod val="75000"/>
                  </a:schemeClr>
                </a:solidFill>
              </a:rPr>
              <a:t>Insert Picture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2DE35F10-EC04-E41F-55B8-CC2C32B8B46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4357" y="1457885"/>
            <a:ext cx="3034570" cy="1376693"/>
          </a:xfrm>
        </p:spPr>
        <p:txBody>
          <a:bodyPr>
            <a:noAutofit/>
          </a:bodyPr>
          <a:lstStyle>
            <a:lvl1pPr marL="0" indent="0">
              <a:buNone/>
              <a:defRPr sz="4000">
                <a:solidFill>
                  <a:schemeClr val="tx1"/>
                </a:solidFill>
              </a:defRPr>
            </a:lvl1pPr>
            <a:lvl2pPr>
              <a:defRPr sz="2800">
                <a:solidFill>
                  <a:schemeClr val="tx1"/>
                </a:solidFill>
              </a:defRPr>
            </a:lvl2pPr>
            <a:lvl3pPr>
              <a:defRPr sz="2800">
                <a:solidFill>
                  <a:schemeClr val="tx1"/>
                </a:solidFill>
              </a:defRPr>
            </a:lvl3pPr>
            <a:lvl4pPr>
              <a:defRPr sz="2800">
                <a:solidFill>
                  <a:schemeClr val="tx1"/>
                </a:solidFill>
              </a:defRPr>
            </a:lvl4pPr>
            <a:lvl5pPr>
              <a:defRPr sz="2800">
                <a:solidFill>
                  <a:schemeClr val="tx1"/>
                </a:solidFill>
              </a:defRPr>
            </a:lvl5pPr>
          </a:lstStyle>
          <a:p>
            <a:pPr algn="l"/>
            <a:r>
              <a:rPr lang="en-US" dirty="0"/>
              <a:t>Online project slide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B5F65C0B-062C-22A5-F900-8CF70C48D30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97984" y="3185056"/>
            <a:ext cx="3125749" cy="266700"/>
          </a:xfrm>
        </p:spPr>
        <p:txBody>
          <a:bodyPr>
            <a:noAutofit/>
          </a:bodyPr>
          <a:lstStyle>
            <a:lvl1pPr marL="0" indent="0">
              <a:buNone/>
              <a:defRPr sz="1800" b="0" i="1" spc="0">
                <a:solidFill>
                  <a:schemeClr val="tx1"/>
                </a:solidFill>
                <a:latin typeface="YaleNew" panose="02000602050000020003" pitchFamily="2" charset="77"/>
                <a:cs typeface="Calibri" panose="020F0502020204030204" pitchFamily="34" charset="0"/>
              </a:defRPr>
            </a:lvl1pPr>
            <a:lvl6pPr marL="2286000" indent="0">
              <a:buNone/>
              <a:defRPr>
                <a:solidFill>
                  <a:schemeClr val="bg1"/>
                </a:solidFill>
              </a:defRPr>
            </a:lvl6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Find us online</a:t>
            </a:r>
          </a:p>
        </p:txBody>
      </p:sp>
      <p:sp>
        <p:nvSpPr>
          <p:cNvPr id="4" name="Picture Placeholder 11">
            <a:extLst>
              <a:ext uri="{FF2B5EF4-FFF2-40B4-BE49-F238E27FC236}">
                <a16:creationId xmlns:a16="http://schemas.microsoft.com/office/drawing/2014/main" id="{DB8010E5-E62D-77DA-FD6C-8AB9E8B9EFC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232401" y="1357461"/>
            <a:ext cx="5627278" cy="350677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17ADC7F-F38C-D0D6-E631-DEF93D8A27F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96000" y="6448190"/>
            <a:ext cx="3684588" cy="379412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Website » http://</a:t>
            </a:r>
            <a:r>
              <a:rPr lang="en-US" dirty="0" err="1"/>
              <a:t>website.yale.edu</a:t>
            </a:r>
            <a:r>
              <a:rPr lang="en-US" dirty="0"/>
              <a:t>/your-website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B9D748A-A5E5-D8DC-3722-F92B763BEAF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3713" y="4037013"/>
            <a:ext cx="3035300" cy="241141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800">
                <a:latin typeface="+mn-lt"/>
              </a:defRPr>
            </a:lvl1pPr>
          </a:lstStyle>
          <a:p>
            <a:r>
              <a:rPr lang="en-US" dirty="0"/>
              <a:t>Take a screenshot of your featured website and then click the icon to drop it in the image area (20 words).</a:t>
            </a:r>
          </a:p>
        </p:txBody>
      </p:sp>
    </p:spTree>
    <p:extLst>
      <p:ext uri="{BB962C8B-B14F-4D97-AF65-F5344CB8AC3E}">
        <p14:creationId xmlns:p14="http://schemas.microsoft.com/office/powerpoint/2010/main" val="92846418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edback with QR cod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7B16F178-7842-A54F-8D5F-D641A19890FC}"/>
              </a:ext>
            </a:extLst>
          </p:cNvPr>
          <p:cNvSpPr txBox="1">
            <a:spLocks/>
          </p:cNvSpPr>
          <p:nvPr userDrawn="1"/>
        </p:nvSpPr>
        <p:spPr>
          <a:xfrm>
            <a:off x="606479" y="4860167"/>
            <a:ext cx="1084262" cy="1084263"/>
          </a:xfrm>
          <a:prstGeom prst="rect">
            <a:avLst/>
          </a:prstGeom>
          <a:solidFill>
            <a:schemeClr val="bg2"/>
          </a:solidFill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QR Code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7CC1B182-D4DD-F8BD-8CC1-66B245D8F48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4357" y="1597735"/>
            <a:ext cx="3034570" cy="1376693"/>
          </a:xfrm>
        </p:spPr>
        <p:txBody>
          <a:bodyPr>
            <a:noAutofit/>
          </a:bodyPr>
          <a:lstStyle>
            <a:lvl1pPr marL="0" indent="0">
              <a:buNone/>
              <a:defRPr sz="4000">
                <a:solidFill>
                  <a:schemeClr val="tx1"/>
                </a:solidFill>
              </a:defRPr>
            </a:lvl1pPr>
            <a:lvl2pPr>
              <a:defRPr sz="2800">
                <a:solidFill>
                  <a:schemeClr val="tx1"/>
                </a:solidFill>
              </a:defRPr>
            </a:lvl2pPr>
            <a:lvl3pPr>
              <a:defRPr sz="2800">
                <a:solidFill>
                  <a:schemeClr val="tx1"/>
                </a:solidFill>
              </a:defRPr>
            </a:lvl3pPr>
            <a:lvl4pPr>
              <a:defRPr sz="2800">
                <a:solidFill>
                  <a:schemeClr val="tx1"/>
                </a:solidFill>
              </a:defRPr>
            </a:lvl4pPr>
            <a:lvl5pPr>
              <a:defRPr sz="2800">
                <a:solidFill>
                  <a:schemeClr val="tx1"/>
                </a:solidFill>
              </a:defRPr>
            </a:lvl5pPr>
          </a:lstStyle>
          <a:p>
            <a:pPr algn="l"/>
            <a:r>
              <a:rPr lang="en-US" dirty="0"/>
              <a:t>Tell us what you think!</a:t>
            </a:r>
          </a:p>
        </p:txBody>
      </p:sp>
      <p:sp>
        <p:nvSpPr>
          <p:cNvPr id="3" name="Picture Placeholder 11">
            <a:extLst>
              <a:ext uri="{FF2B5EF4-FFF2-40B4-BE49-F238E27FC236}">
                <a16:creationId xmlns:a16="http://schemas.microsoft.com/office/drawing/2014/main" id="{6A6B2AE9-6CDF-969F-D399-60D84B7CD4E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043680" y="10510"/>
            <a:ext cx="8148320" cy="6858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Text Placeholder 13">
            <a:extLst>
              <a:ext uri="{FF2B5EF4-FFF2-40B4-BE49-F238E27FC236}">
                <a16:creationId xmlns:a16="http://schemas.microsoft.com/office/drawing/2014/main" id="{A306310C-0D07-9073-11FD-B79CC84D5E1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3713" y="3194533"/>
            <a:ext cx="3035300" cy="137669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800">
                <a:latin typeface="+mn-lt"/>
              </a:defRPr>
            </a:lvl1pPr>
          </a:lstStyle>
          <a:p>
            <a:r>
              <a:rPr lang="en-US" dirty="0"/>
              <a:t>Place a QR code to your website or feedback form below.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3E53AE5A-06F1-92A0-DDB0-E05BD3CBEE6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06425" y="4860925"/>
            <a:ext cx="1084263" cy="1084263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746904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edback with QR cod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53B4AD6-A9C7-215C-1D34-F104B430A7FC}"/>
              </a:ext>
            </a:extLst>
          </p:cNvPr>
          <p:cNvSpPr/>
          <p:nvPr userDrawn="1"/>
        </p:nvSpPr>
        <p:spPr>
          <a:xfrm>
            <a:off x="0" y="0"/>
            <a:ext cx="4038600" cy="686851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7B16F178-7842-A54F-8D5F-D641A19890FC}"/>
              </a:ext>
            </a:extLst>
          </p:cNvPr>
          <p:cNvSpPr txBox="1">
            <a:spLocks/>
          </p:cNvSpPr>
          <p:nvPr userDrawn="1"/>
        </p:nvSpPr>
        <p:spPr>
          <a:xfrm>
            <a:off x="606479" y="4860167"/>
            <a:ext cx="1084262" cy="1084263"/>
          </a:xfrm>
          <a:prstGeom prst="rect">
            <a:avLst/>
          </a:prstGeom>
          <a:solidFill>
            <a:schemeClr val="bg2"/>
          </a:solidFill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QR Code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7CC1B182-D4DD-F8BD-8CC1-66B245D8F48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4357" y="1597735"/>
            <a:ext cx="3034570" cy="1376693"/>
          </a:xfrm>
        </p:spPr>
        <p:txBody>
          <a:bodyPr>
            <a:noAutofit/>
          </a:bodyPr>
          <a:lstStyle>
            <a:lvl1pPr marL="0" indent="0">
              <a:buNone/>
              <a:defRPr sz="4000">
                <a:solidFill>
                  <a:schemeClr val="bg1"/>
                </a:solidFill>
              </a:defRPr>
            </a:lvl1pPr>
            <a:lvl2pPr>
              <a:defRPr sz="2800">
                <a:solidFill>
                  <a:schemeClr val="tx1"/>
                </a:solidFill>
              </a:defRPr>
            </a:lvl2pPr>
            <a:lvl3pPr>
              <a:defRPr sz="2800">
                <a:solidFill>
                  <a:schemeClr val="tx1"/>
                </a:solidFill>
              </a:defRPr>
            </a:lvl3pPr>
            <a:lvl4pPr>
              <a:defRPr sz="2800">
                <a:solidFill>
                  <a:schemeClr val="tx1"/>
                </a:solidFill>
              </a:defRPr>
            </a:lvl4pPr>
            <a:lvl5pPr>
              <a:defRPr sz="2800">
                <a:solidFill>
                  <a:schemeClr val="tx1"/>
                </a:solidFill>
              </a:defRPr>
            </a:lvl5pPr>
          </a:lstStyle>
          <a:p>
            <a:pPr algn="l"/>
            <a:r>
              <a:rPr lang="en-US" dirty="0"/>
              <a:t>Tell us what you think!</a:t>
            </a:r>
          </a:p>
        </p:txBody>
      </p:sp>
      <p:sp>
        <p:nvSpPr>
          <p:cNvPr id="3" name="Picture Placeholder 11">
            <a:extLst>
              <a:ext uri="{FF2B5EF4-FFF2-40B4-BE49-F238E27FC236}">
                <a16:creationId xmlns:a16="http://schemas.microsoft.com/office/drawing/2014/main" id="{6A6B2AE9-6CDF-969F-D399-60D84B7CD4E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043680" y="10510"/>
            <a:ext cx="8148320" cy="6858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Text Placeholder 13">
            <a:extLst>
              <a:ext uri="{FF2B5EF4-FFF2-40B4-BE49-F238E27FC236}">
                <a16:creationId xmlns:a16="http://schemas.microsoft.com/office/drawing/2014/main" id="{A306310C-0D07-9073-11FD-B79CC84D5E1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3713" y="3194533"/>
            <a:ext cx="3035300" cy="137669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Place a QR code to your website or feedback form below.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3E53AE5A-06F1-92A0-DDB0-E05BD3CBEE6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06425" y="4860925"/>
            <a:ext cx="1084263" cy="1084263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563283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for attending imag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E3CA56EC-4292-577E-D329-79DD64C8FD9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4357" y="1597735"/>
            <a:ext cx="3034570" cy="1376693"/>
          </a:xfrm>
        </p:spPr>
        <p:txBody>
          <a:bodyPr>
            <a:noAutofit/>
          </a:bodyPr>
          <a:lstStyle>
            <a:lvl1pPr marL="0" indent="0">
              <a:buNone/>
              <a:defRPr sz="4000">
                <a:solidFill>
                  <a:schemeClr val="tx1"/>
                </a:solidFill>
              </a:defRPr>
            </a:lvl1pPr>
            <a:lvl2pPr>
              <a:defRPr sz="2800">
                <a:solidFill>
                  <a:schemeClr val="tx1"/>
                </a:solidFill>
              </a:defRPr>
            </a:lvl2pPr>
            <a:lvl3pPr>
              <a:defRPr sz="2800">
                <a:solidFill>
                  <a:schemeClr val="tx1"/>
                </a:solidFill>
              </a:defRPr>
            </a:lvl3pPr>
            <a:lvl4pPr>
              <a:defRPr sz="2800">
                <a:solidFill>
                  <a:schemeClr val="tx1"/>
                </a:solidFill>
              </a:defRPr>
            </a:lvl4pPr>
            <a:lvl5pPr>
              <a:defRPr sz="2800">
                <a:solidFill>
                  <a:schemeClr val="tx1"/>
                </a:solidFill>
              </a:defRPr>
            </a:lvl5pPr>
          </a:lstStyle>
          <a:p>
            <a:pPr algn="l"/>
            <a:r>
              <a:rPr lang="en-US" dirty="0"/>
              <a:t>Thank you for attending!</a:t>
            </a:r>
          </a:p>
        </p:txBody>
      </p:sp>
      <p:sp>
        <p:nvSpPr>
          <p:cNvPr id="3" name="Text Placeholder 13">
            <a:extLst>
              <a:ext uri="{FF2B5EF4-FFF2-40B4-BE49-F238E27FC236}">
                <a16:creationId xmlns:a16="http://schemas.microsoft.com/office/drawing/2014/main" id="{F70B4BF0-204D-321A-FBA5-310355971EF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3713" y="3194533"/>
            <a:ext cx="3035300" cy="1963094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800">
                <a:latin typeface="+mn-lt"/>
              </a:defRPr>
            </a:lvl1pPr>
          </a:lstStyle>
          <a:p>
            <a:r>
              <a:rPr lang="en-US" dirty="0"/>
              <a:t>Lorem ipsum contact info:</a:t>
            </a:r>
          </a:p>
          <a:p>
            <a:r>
              <a:rPr lang="en-US" dirty="0"/>
              <a:t>Your name</a:t>
            </a:r>
          </a:p>
          <a:p>
            <a:r>
              <a:rPr lang="en-US" dirty="0" err="1"/>
              <a:t>your.name@yale.edu</a:t>
            </a:r>
            <a:endParaRPr lang="en-US" dirty="0"/>
          </a:p>
          <a:p>
            <a:r>
              <a:rPr lang="en-US" dirty="0" err="1"/>
              <a:t>Website.com</a:t>
            </a:r>
            <a:endParaRPr lang="en-US" dirty="0"/>
          </a:p>
        </p:txBody>
      </p:sp>
      <p:sp>
        <p:nvSpPr>
          <p:cNvPr id="4" name="Picture Placeholder 11">
            <a:extLst>
              <a:ext uri="{FF2B5EF4-FFF2-40B4-BE49-F238E27FC236}">
                <a16:creationId xmlns:a16="http://schemas.microsoft.com/office/drawing/2014/main" id="{799EB829-A664-9007-D311-844C563B04A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043680" y="10510"/>
            <a:ext cx="8148320" cy="6858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Picture Placeholder 5">
            <a:extLst>
              <a:ext uri="{FF2B5EF4-FFF2-40B4-BE49-F238E27FC236}">
                <a16:creationId xmlns:a16="http://schemas.microsoft.com/office/drawing/2014/main" id="{EB7F77A1-F63C-BF9D-709B-F95DA01FCAD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93713" y="5864603"/>
            <a:ext cx="3074987" cy="5937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Wordmark</a:t>
            </a:r>
          </a:p>
        </p:txBody>
      </p:sp>
    </p:spTree>
    <p:extLst>
      <p:ext uri="{BB962C8B-B14F-4D97-AF65-F5344CB8AC3E}">
        <p14:creationId xmlns:p14="http://schemas.microsoft.com/office/powerpoint/2010/main" val="200249959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for attending imag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629C8F3-B994-8C40-9644-41B2B7B3C997}"/>
              </a:ext>
            </a:extLst>
          </p:cNvPr>
          <p:cNvSpPr/>
          <p:nvPr userDrawn="1"/>
        </p:nvSpPr>
        <p:spPr>
          <a:xfrm>
            <a:off x="0" y="7495"/>
            <a:ext cx="4043680" cy="6858000"/>
          </a:xfrm>
          <a:prstGeom prst="rect">
            <a:avLst/>
          </a:prstGeom>
          <a:solidFill>
            <a:srgbClr val="00356B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EF795522-318F-2C2D-E4C4-41C333A2051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4357" y="1597735"/>
            <a:ext cx="3034570" cy="1376693"/>
          </a:xfrm>
        </p:spPr>
        <p:txBody>
          <a:bodyPr>
            <a:noAutofit/>
          </a:bodyPr>
          <a:lstStyle>
            <a:lvl1pPr marL="0" indent="0">
              <a:buNone/>
              <a:defRPr sz="4000">
                <a:solidFill>
                  <a:schemeClr val="bg1"/>
                </a:solidFill>
              </a:defRPr>
            </a:lvl1pPr>
            <a:lvl2pPr>
              <a:defRPr sz="2800">
                <a:solidFill>
                  <a:schemeClr val="tx1"/>
                </a:solidFill>
              </a:defRPr>
            </a:lvl2pPr>
            <a:lvl3pPr>
              <a:defRPr sz="2800">
                <a:solidFill>
                  <a:schemeClr val="tx1"/>
                </a:solidFill>
              </a:defRPr>
            </a:lvl3pPr>
            <a:lvl4pPr>
              <a:defRPr sz="2800">
                <a:solidFill>
                  <a:schemeClr val="tx1"/>
                </a:solidFill>
              </a:defRPr>
            </a:lvl4pPr>
            <a:lvl5pPr>
              <a:defRPr sz="2800">
                <a:solidFill>
                  <a:schemeClr val="tx1"/>
                </a:solidFill>
              </a:defRPr>
            </a:lvl5pPr>
          </a:lstStyle>
          <a:p>
            <a:pPr algn="l"/>
            <a:r>
              <a:rPr lang="en-US" dirty="0"/>
              <a:t>Thank you for attending!</a:t>
            </a:r>
          </a:p>
        </p:txBody>
      </p:sp>
      <p:sp>
        <p:nvSpPr>
          <p:cNvPr id="3" name="Picture Placeholder 11">
            <a:extLst>
              <a:ext uri="{FF2B5EF4-FFF2-40B4-BE49-F238E27FC236}">
                <a16:creationId xmlns:a16="http://schemas.microsoft.com/office/drawing/2014/main" id="{E9C5B077-2DE3-9F51-528C-1098C21EB01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043680" y="10510"/>
            <a:ext cx="8148320" cy="6858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Text Placeholder 13">
            <a:extLst>
              <a:ext uri="{FF2B5EF4-FFF2-40B4-BE49-F238E27FC236}">
                <a16:creationId xmlns:a16="http://schemas.microsoft.com/office/drawing/2014/main" id="{9E3E38D5-B522-1C34-CAAC-BD89458F63E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3713" y="3194533"/>
            <a:ext cx="3035300" cy="1963094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Lorem ipsum contact info:</a:t>
            </a:r>
          </a:p>
          <a:p>
            <a:r>
              <a:rPr lang="en-US" dirty="0"/>
              <a:t>Your name</a:t>
            </a:r>
          </a:p>
          <a:p>
            <a:r>
              <a:rPr lang="en-US" dirty="0" err="1"/>
              <a:t>your.name@yale.edu</a:t>
            </a:r>
            <a:endParaRPr lang="en-US" dirty="0"/>
          </a:p>
          <a:p>
            <a:r>
              <a:rPr lang="en-US" dirty="0" err="1"/>
              <a:t>Website.com</a:t>
            </a:r>
            <a:endParaRPr lang="en-US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95CF980-AE0C-CB1D-D1AF-A8F3EF23A6E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93713" y="5864603"/>
            <a:ext cx="3074987" cy="5937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Wordmark</a:t>
            </a:r>
          </a:p>
        </p:txBody>
      </p:sp>
    </p:spTree>
    <p:extLst>
      <p:ext uri="{BB962C8B-B14F-4D97-AF65-F5344CB8AC3E}">
        <p14:creationId xmlns:p14="http://schemas.microsoft.com/office/powerpoint/2010/main" val="161676569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for joining us QR cod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AC57557-3B24-7341-A015-CE2B7B52EF3F}"/>
              </a:ext>
            </a:extLst>
          </p:cNvPr>
          <p:cNvSpPr/>
          <p:nvPr userDrawn="1"/>
        </p:nvSpPr>
        <p:spPr>
          <a:xfrm>
            <a:off x="0" y="0"/>
            <a:ext cx="4043680" cy="6858000"/>
          </a:xfrm>
          <a:prstGeom prst="rect">
            <a:avLst/>
          </a:prstGeom>
          <a:solidFill>
            <a:srgbClr val="00356B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5F96183-6FC5-A845-A804-4F9485D1E634}"/>
              </a:ext>
            </a:extLst>
          </p:cNvPr>
          <p:cNvSpPr txBox="1">
            <a:spLocks/>
          </p:cNvSpPr>
          <p:nvPr userDrawn="1"/>
        </p:nvSpPr>
        <p:spPr>
          <a:xfrm>
            <a:off x="4594067" y="876009"/>
            <a:ext cx="6659666" cy="236533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3660"/>
              </a:lnSpc>
              <a:spcBef>
                <a:spcPts val="1600"/>
              </a:spcBef>
              <a:spcAft>
                <a:spcPts val="0"/>
              </a:spcAft>
              <a:buClr>
                <a:srgbClr val="00356B"/>
              </a:buClr>
              <a:buSzTx/>
              <a:buFont typeface="Wingdings" pitchFamily="2" charset="2"/>
              <a:buNone/>
              <a:tabLst/>
              <a:defRPr/>
            </a:pP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elementum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tellus</a:t>
            </a:r>
            <a:r>
              <a:rPr lang="en-US" dirty="0"/>
              <a:t>. Questions? Contact us at </a:t>
            </a:r>
            <a:r>
              <a:rPr lang="en-US" dirty="0" err="1"/>
              <a:t>email@yale.edu</a:t>
            </a:r>
            <a:r>
              <a:rPr lang="en-US" dirty="0"/>
              <a:t>.</a:t>
            </a:r>
          </a:p>
        </p:txBody>
      </p:sp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ED7AE857-34B2-5E4B-B7DD-576EC9EAA908}"/>
              </a:ext>
            </a:extLst>
          </p:cNvPr>
          <p:cNvSpPr txBox="1">
            <a:spLocks/>
          </p:cNvSpPr>
          <p:nvPr userDrawn="1"/>
        </p:nvSpPr>
        <p:spPr>
          <a:xfrm>
            <a:off x="4700808" y="3700107"/>
            <a:ext cx="1084262" cy="10842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8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QR Code</a:t>
            </a:r>
            <a:endParaRPr lang="en-US" dirty="0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DD7F02C3-B97A-6230-F2CE-27B886CA4E0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4357" y="2436834"/>
            <a:ext cx="3034570" cy="1376693"/>
          </a:xfrm>
        </p:spPr>
        <p:txBody>
          <a:bodyPr>
            <a:noAutofit/>
          </a:bodyPr>
          <a:lstStyle>
            <a:lvl1pPr marL="0" indent="0">
              <a:buNone/>
              <a:defRPr sz="4000">
                <a:solidFill>
                  <a:schemeClr val="bg1"/>
                </a:solidFill>
              </a:defRPr>
            </a:lvl1pPr>
            <a:lvl2pPr>
              <a:defRPr sz="2800">
                <a:solidFill>
                  <a:schemeClr val="tx1"/>
                </a:solidFill>
              </a:defRPr>
            </a:lvl2pPr>
            <a:lvl3pPr>
              <a:defRPr sz="2800">
                <a:solidFill>
                  <a:schemeClr val="tx1"/>
                </a:solidFill>
              </a:defRPr>
            </a:lvl3pPr>
            <a:lvl4pPr>
              <a:defRPr sz="2800">
                <a:solidFill>
                  <a:schemeClr val="tx1"/>
                </a:solidFill>
              </a:defRPr>
            </a:lvl4pPr>
            <a:lvl5pPr>
              <a:defRPr sz="2800">
                <a:solidFill>
                  <a:schemeClr val="tx1"/>
                </a:solidFill>
              </a:defRPr>
            </a:lvl5pPr>
          </a:lstStyle>
          <a:p>
            <a:pPr algn="l"/>
            <a:r>
              <a:rPr lang="en-US" dirty="0"/>
              <a:t>Thank you for joining us</a:t>
            </a:r>
          </a:p>
        </p:txBody>
      </p:sp>
      <p:sp>
        <p:nvSpPr>
          <p:cNvPr id="4" name="Text Placeholder 11">
            <a:extLst>
              <a:ext uri="{FF2B5EF4-FFF2-40B4-BE49-F238E27FC236}">
                <a16:creationId xmlns:a16="http://schemas.microsoft.com/office/drawing/2014/main" id="{53DF65F4-A05E-8FF1-7B62-1A84FF6A11A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97984" y="4088943"/>
            <a:ext cx="3125749" cy="266700"/>
          </a:xfrm>
        </p:spPr>
        <p:txBody>
          <a:bodyPr>
            <a:noAutofit/>
          </a:bodyPr>
          <a:lstStyle>
            <a:lvl1pPr marL="0" indent="0">
              <a:buNone/>
              <a:defRPr sz="1800" b="0" i="1" spc="0">
                <a:solidFill>
                  <a:schemeClr val="bg1"/>
                </a:solidFill>
                <a:latin typeface="YaleNew" panose="02000602050000020003" pitchFamily="2" charset="77"/>
                <a:cs typeface="Calibri" panose="020F0502020204030204" pitchFamily="34" charset="0"/>
              </a:defRPr>
            </a:lvl1pPr>
            <a:lvl6pPr marL="2286000" indent="0">
              <a:buNone/>
              <a:defRPr>
                <a:solidFill>
                  <a:schemeClr val="bg1"/>
                </a:solidFill>
              </a:defRPr>
            </a:lvl6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Keep in touch</a:t>
            </a:r>
          </a:p>
        </p:txBody>
      </p:sp>
      <p:sp>
        <p:nvSpPr>
          <p:cNvPr id="11" name="Picture Placeholder 9">
            <a:extLst>
              <a:ext uri="{FF2B5EF4-FFF2-40B4-BE49-F238E27FC236}">
                <a16:creationId xmlns:a16="http://schemas.microsoft.com/office/drawing/2014/main" id="{6661D8DA-67F9-F0F4-B521-2C1E9F37CF4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700807" y="3700107"/>
            <a:ext cx="1084263" cy="1084263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585A3E02-5CBF-0403-96FD-0BFBD0DA992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93713" y="5864603"/>
            <a:ext cx="3074987" cy="5937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Wordmark</a:t>
            </a:r>
          </a:p>
        </p:txBody>
      </p:sp>
    </p:spTree>
    <p:extLst>
      <p:ext uri="{BB962C8B-B14F-4D97-AF65-F5344CB8AC3E}">
        <p14:creationId xmlns:p14="http://schemas.microsoft.com/office/powerpoint/2010/main" val="27439833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title cover slid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11CD429-F4CB-F003-36B2-E9B184B82220}"/>
              </a:ext>
            </a:extLst>
          </p:cNvPr>
          <p:cNvSpPr/>
          <p:nvPr userDrawn="1"/>
        </p:nvSpPr>
        <p:spPr>
          <a:xfrm>
            <a:off x="0" y="0"/>
            <a:ext cx="4043680" cy="6908800"/>
          </a:xfrm>
          <a:prstGeom prst="rect">
            <a:avLst/>
          </a:prstGeom>
          <a:solidFill>
            <a:srgbClr val="00356B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Picture Placeholder 11">
            <a:extLst>
              <a:ext uri="{FF2B5EF4-FFF2-40B4-BE49-F238E27FC236}">
                <a16:creationId xmlns:a16="http://schemas.microsoft.com/office/drawing/2014/main" id="{A55F96EC-D597-7562-3262-77679926DFC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4044950" cy="6858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7E9B22-AD31-D302-D772-54D1A8A36F4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00575" y="798513"/>
            <a:ext cx="6719888" cy="2095500"/>
          </a:xfrm>
        </p:spPr>
        <p:txBody>
          <a:bodyPr>
            <a:normAutofit/>
          </a:bodyPr>
          <a:lstStyle>
            <a:lvl1pPr marL="0" indent="0">
              <a:buNone/>
              <a:defRPr sz="4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Cover slide presentation with a very very long technical presentation title</a:t>
            </a:r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00F99ADC-4D70-B1D8-5F00-F94A620E0C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00575" y="3770536"/>
            <a:ext cx="5554662" cy="242455"/>
          </a:xfrm>
        </p:spPr>
        <p:txBody>
          <a:bodyPr>
            <a:normAutofit/>
          </a:bodyPr>
          <a:lstStyle>
            <a:lvl1pPr marL="0" indent="0">
              <a:buNone/>
              <a:defRPr sz="1200" b="0" i="0" spc="300">
                <a:solidFill>
                  <a:schemeClr val="tx1"/>
                </a:solidFill>
                <a:latin typeface="YaleNew" panose="02000602050000020003" pitchFamily="2" charset="77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ALL CAPS • PRESENTER NAME HERE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0601721B-BCB8-3974-44B8-CA35E119B6B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00575" y="4089991"/>
            <a:ext cx="5732462" cy="799523"/>
          </a:xfrm>
        </p:spPr>
        <p:txBody>
          <a:bodyPr>
            <a:normAutofit/>
          </a:bodyPr>
          <a:lstStyle>
            <a:lvl1pPr marL="0" indent="0">
              <a:spcBef>
                <a:spcPts val="400"/>
              </a:spcBef>
              <a:buNone/>
              <a:defRPr sz="1500" b="0" i="1">
                <a:solidFill>
                  <a:schemeClr val="tx1"/>
                </a:solidFill>
                <a:latin typeface="YaleNew" panose="02000602050000020003" pitchFamily="2" charset="77"/>
              </a:defRPr>
            </a:lvl1pPr>
          </a:lstStyle>
          <a:p>
            <a:pPr lvl="0"/>
            <a:r>
              <a:rPr lang="en-US" dirty="0"/>
              <a:t>Title of initiative, program, or event • Date</a:t>
            </a:r>
          </a:p>
          <a:p>
            <a:pPr lvl="0"/>
            <a:r>
              <a:rPr lang="en-US" dirty="0"/>
              <a:t>Name of Organization</a:t>
            </a:r>
          </a:p>
        </p:txBody>
      </p:sp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859BF377-5E44-BE06-8775-337EAEF61CED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697844" y="5659438"/>
            <a:ext cx="3074987" cy="593725"/>
          </a:xfrm>
        </p:spPr>
        <p:txBody>
          <a:bodyPr/>
          <a:lstStyle/>
          <a:p>
            <a:r>
              <a:rPr lang="en-US" dirty="0"/>
              <a:t>Wordmark</a:t>
            </a:r>
          </a:p>
        </p:txBody>
      </p:sp>
    </p:spTree>
    <p:extLst>
      <p:ext uri="{BB962C8B-B14F-4D97-AF65-F5344CB8AC3E}">
        <p14:creationId xmlns:p14="http://schemas.microsoft.com/office/powerpoint/2010/main" val="403547468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for joining us QR cod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17671C8-3674-9D4C-AC74-E0FA42E2955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356B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6FFA384B-A88D-2C4E-84FA-12DF118487CD}"/>
              </a:ext>
            </a:extLst>
          </p:cNvPr>
          <p:cNvSpPr txBox="1">
            <a:spLocks/>
          </p:cNvSpPr>
          <p:nvPr userDrawn="1"/>
        </p:nvSpPr>
        <p:spPr>
          <a:xfrm>
            <a:off x="4594067" y="876009"/>
            <a:ext cx="6659666" cy="236533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3660"/>
              </a:lnSpc>
              <a:spcBef>
                <a:spcPts val="1600"/>
              </a:spcBef>
              <a:spcAft>
                <a:spcPts val="0"/>
              </a:spcAft>
              <a:buClr>
                <a:srgbClr val="00356B"/>
              </a:buClr>
              <a:buSzTx/>
              <a:buFont typeface="Wingdings" pitchFamily="2" charset="2"/>
              <a:buNone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styles. </a:t>
            </a:r>
            <a:r>
              <a:rPr lang="en-US" dirty="0" err="1">
                <a:solidFill>
                  <a:schemeClr val="bg1"/>
                </a:solidFill>
              </a:rPr>
              <a:t>Etiam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tempor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orci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eu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lobortis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elementum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nibh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tellus</a:t>
            </a:r>
            <a:r>
              <a:rPr lang="en-US" dirty="0">
                <a:solidFill>
                  <a:schemeClr val="bg1"/>
                </a:solidFill>
              </a:rPr>
              <a:t>. Questions? Contact us at </a:t>
            </a:r>
            <a:r>
              <a:rPr lang="en-US" dirty="0" err="1">
                <a:solidFill>
                  <a:schemeClr val="bg1"/>
                </a:solidFill>
              </a:rPr>
              <a:t>email@yale.edu</a:t>
            </a:r>
            <a:r>
              <a:rPr lang="en-US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7404DFFA-5540-4B49-91B9-A4604B9CE6D6}"/>
              </a:ext>
            </a:extLst>
          </p:cNvPr>
          <p:cNvSpPr txBox="1">
            <a:spLocks/>
          </p:cNvSpPr>
          <p:nvPr userDrawn="1"/>
        </p:nvSpPr>
        <p:spPr>
          <a:xfrm>
            <a:off x="4700808" y="3700107"/>
            <a:ext cx="1084262" cy="10842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8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QR Code</a:t>
            </a:r>
            <a:endParaRPr lang="en-US" dirty="0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B6172911-28C1-8B7C-4188-0D0C7356042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4357" y="2436834"/>
            <a:ext cx="3034570" cy="1376693"/>
          </a:xfrm>
        </p:spPr>
        <p:txBody>
          <a:bodyPr>
            <a:noAutofit/>
          </a:bodyPr>
          <a:lstStyle>
            <a:lvl1pPr marL="0" indent="0">
              <a:buNone/>
              <a:defRPr sz="4000">
                <a:solidFill>
                  <a:schemeClr val="bg1"/>
                </a:solidFill>
              </a:defRPr>
            </a:lvl1pPr>
            <a:lvl2pPr>
              <a:defRPr sz="2800">
                <a:solidFill>
                  <a:schemeClr val="tx1"/>
                </a:solidFill>
              </a:defRPr>
            </a:lvl2pPr>
            <a:lvl3pPr>
              <a:defRPr sz="2800">
                <a:solidFill>
                  <a:schemeClr val="tx1"/>
                </a:solidFill>
              </a:defRPr>
            </a:lvl3pPr>
            <a:lvl4pPr>
              <a:defRPr sz="2800">
                <a:solidFill>
                  <a:schemeClr val="tx1"/>
                </a:solidFill>
              </a:defRPr>
            </a:lvl4pPr>
            <a:lvl5pPr>
              <a:defRPr sz="2800">
                <a:solidFill>
                  <a:schemeClr val="tx1"/>
                </a:solidFill>
              </a:defRPr>
            </a:lvl5pPr>
          </a:lstStyle>
          <a:p>
            <a:pPr algn="l"/>
            <a:r>
              <a:rPr lang="en-US" dirty="0"/>
              <a:t>Thank you for joining us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E0CAEC08-056C-96D8-F30C-F31D9680BA8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97984" y="4088943"/>
            <a:ext cx="3125749" cy="266700"/>
          </a:xfrm>
        </p:spPr>
        <p:txBody>
          <a:bodyPr>
            <a:noAutofit/>
          </a:bodyPr>
          <a:lstStyle>
            <a:lvl1pPr marL="0" indent="0">
              <a:buNone/>
              <a:defRPr sz="1800" b="0" i="1" spc="0">
                <a:solidFill>
                  <a:schemeClr val="bg1"/>
                </a:solidFill>
                <a:latin typeface="YaleNew" panose="02000602050000020003" pitchFamily="2" charset="77"/>
                <a:cs typeface="Calibri" panose="020F0502020204030204" pitchFamily="34" charset="0"/>
              </a:defRPr>
            </a:lvl1pPr>
            <a:lvl6pPr marL="2286000" indent="0">
              <a:buNone/>
              <a:defRPr>
                <a:solidFill>
                  <a:schemeClr val="bg1"/>
                </a:solidFill>
              </a:defRPr>
            </a:lvl6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Keep in touch</a:t>
            </a:r>
          </a:p>
        </p:txBody>
      </p:sp>
      <p:sp>
        <p:nvSpPr>
          <p:cNvPr id="4" name="Picture Placeholder 9">
            <a:extLst>
              <a:ext uri="{FF2B5EF4-FFF2-40B4-BE49-F238E27FC236}">
                <a16:creationId xmlns:a16="http://schemas.microsoft.com/office/drawing/2014/main" id="{F5E0F624-FEEF-D4A2-26AA-1941DC5230D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700808" y="3700107"/>
            <a:ext cx="1084263" cy="1084263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005DCD3D-746B-52D9-8BA5-96CA50965DB5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93713" y="5864603"/>
            <a:ext cx="3074987" cy="5937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Wordmark</a:t>
            </a:r>
          </a:p>
        </p:txBody>
      </p:sp>
    </p:spTree>
    <p:extLst>
      <p:ext uri="{BB962C8B-B14F-4D97-AF65-F5344CB8AC3E}">
        <p14:creationId xmlns:p14="http://schemas.microsoft.com/office/powerpoint/2010/main" val="295050623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17671C8-3674-9D4C-AC74-E0FA42E2955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356B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97667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17671C8-3674-9D4C-AC74-E0FA42E2955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50467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66897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title cover slid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2724A1A-CCB3-3518-BE27-F5984904B7DC}"/>
              </a:ext>
            </a:extLst>
          </p:cNvPr>
          <p:cNvSpPr/>
          <p:nvPr userDrawn="1"/>
        </p:nvSpPr>
        <p:spPr>
          <a:xfrm>
            <a:off x="4044950" y="0"/>
            <a:ext cx="8147050" cy="6908800"/>
          </a:xfrm>
          <a:prstGeom prst="rect">
            <a:avLst/>
          </a:prstGeom>
          <a:solidFill>
            <a:srgbClr val="00356B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Picture Placeholder 11">
            <a:extLst>
              <a:ext uri="{FF2B5EF4-FFF2-40B4-BE49-F238E27FC236}">
                <a16:creationId xmlns:a16="http://schemas.microsoft.com/office/drawing/2014/main" id="{A55F96EC-D597-7562-3262-77679926DFC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4044950" cy="6858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7E9B22-AD31-D302-D772-54D1A8A36F4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00575" y="798513"/>
            <a:ext cx="6719888" cy="2095500"/>
          </a:xfrm>
        </p:spPr>
        <p:txBody>
          <a:bodyPr>
            <a:normAutofit/>
          </a:bodyPr>
          <a:lstStyle>
            <a:lvl1pPr marL="0" indent="0">
              <a:buNone/>
              <a:defRPr sz="4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Cover slide presentation with a very very long technical presentation title</a:t>
            </a:r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00F99ADC-4D70-B1D8-5F00-F94A620E0C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00575" y="3770536"/>
            <a:ext cx="5554662" cy="242455"/>
          </a:xfrm>
        </p:spPr>
        <p:txBody>
          <a:bodyPr>
            <a:normAutofit/>
          </a:bodyPr>
          <a:lstStyle>
            <a:lvl1pPr marL="0" indent="0">
              <a:buNone/>
              <a:defRPr sz="1200" b="0" i="0" spc="300">
                <a:solidFill>
                  <a:schemeClr val="bg1"/>
                </a:solidFill>
                <a:latin typeface="YaleNew" panose="02000602050000020003" pitchFamily="2" charset="77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ALL CAPS • PRESENTER NAME HERE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0601721B-BCB8-3974-44B8-CA35E119B6B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00575" y="4089991"/>
            <a:ext cx="5732462" cy="799523"/>
          </a:xfrm>
        </p:spPr>
        <p:txBody>
          <a:bodyPr>
            <a:normAutofit/>
          </a:bodyPr>
          <a:lstStyle>
            <a:lvl1pPr marL="0" indent="0">
              <a:spcBef>
                <a:spcPts val="400"/>
              </a:spcBef>
              <a:buNone/>
              <a:defRPr sz="1500" b="0" i="1">
                <a:solidFill>
                  <a:schemeClr val="bg1"/>
                </a:solidFill>
                <a:latin typeface="YaleNew" panose="02000602050000020003" pitchFamily="2" charset="77"/>
              </a:defRPr>
            </a:lvl1pPr>
          </a:lstStyle>
          <a:p>
            <a:pPr lvl="0"/>
            <a:r>
              <a:rPr lang="en-US" dirty="0"/>
              <a:t>Title of initiative, program, or event • Date</a:t>
            </a:r>
          </a:p>
          <a:p>
            <a:pPr lvl="0"/>
            <a:r>
              <a:rPr lang="en-US" dirty="0"/>
              <a:t>Name of Organization</a:t>
            </a:r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CC580FFC-C5B2-0684-3CBB-DC4EEDE81BAF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697844" y="5659438"/>
            <a:ext cx="3074987" cy="5937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Wordmark</a:t>
            </a:r>
          </a:p>
        </p:txBody>
      </p:sp>
    </p:spTree>
    <p:extLst>
      <p:ext uri="{BB962C8B-B14F-4D97-AF65-F5344CB8AC3E}">
        <p14:creationId xmlns:p14="http://schemas.microsoft.com/office/powerpoint/2010/main" val="13485864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fig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1899A24-6ACD-B248-AC77-11A666B28F00}"/>
              </a:ext>
            </a:extLst>
          </p:cNvPr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00356B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C72E48-7EA6-BB05-C9C4-5A1F78059A8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662340" y="5223671"/>
            <a:ext cx="4261966" cy="580915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  <a:latin typeface="YaleNew" panose="02000602050000020003" pitchFamily="2" charset="77"/>
              </a:defRPr>
            </a:lvl1pPr>
          </a:lstStyle>
          <a:p>
            <a:pPr lvl="0"/>
            <a:r>
              <a:rPr lang="en-US" dirty="0">
                <a:latin typeface="YaleNew" panose="02000602050000020003" pitchFamily="2" charset="77"/>
              </a:rPr>
              <a:t>Years in service</a:t>
            </a: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37401732-1E15-607D-80DF-3CF638B48FE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662340" y="1031789"/>
            <a:ext cx="7555798" cy="3741008"/>
          </a:xfrm>
        </p:spPr>
        <p:txBody>
          <a:bodyPr>
            <a:noAutofit/>
          </a:bodyPr>
          <a:lstStyle>
            <a:lvl1pPr marL="0" indent="0">
              <a:buNone/>
              <a:defRPr sz="30000">
                <a:solidFill>
                  <a:schemeClr val="bg1"/>
                </a:solidFill>
              </a:defRPr>
            </a:lvl1pPr>
            <a:lvl2pPr>
              <a:defRPr sz="2800">
                <a:solidFill>
                  <a:schemeClr val="tx1"/>
                </a:solidFill>
              </a:defRPr>
            </a:lvl2pPr>
            <a:lvl3pPr>
              <a:defRPr sz="2800">
                <a:solidFill>
                  <a:schemeClr val="tx1"/>
                </a:solidFill>
              </a:defRPr>
            </a:lvl3pPr>
            <a:lvl4pPr>
              <a:defRPr sz="2800">
                <a:solidFill>
                  <a:schemeClr val="tx1"/>
                </a:solidFill>
              </a:defRPr>
            </a:lvl4pPr>
            <a:lvl5pPr>
              <a:defRPr sz="2800">
                <a:solidFill>
                  <a:schemeClr val="tx1"/>
                </a:solidFill>
              </a:defRPr>
            </a:lvl5pPr>
          </a:lstStyle>
          <a:p>
            <a:pPr algn="l"/>
            <a:r>
              <a:rPr lang="en-US" dirty="0"/>
              <a:t>42</a:t>
            </a:r>
          </a:p>
        </p:txBody>
      </p:sp>
    </p:spTree>
    <p:extLst>
      <p:ext uri="{BB962C8B-B14F-4D97-AF65-F5344CB8AC3E}">
        <p14:creationId xmlns:p14="http://schemas.microsoft.com/office/powerpoint/2010/main" val="20536625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ro wo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1899A24-6ACD-B248-AC77-11A666B28F00}"/>
              </a:ext>
            </a:extLst>
          </p:cNvPr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00356B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F9B7685-F0D7-A4A4-7FEE-87EC0F8B00A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24000" y="2261588"/>
            <a:ext cx="9144000" cy="2050920"/>
          </a:xfrm>
        </p:spPr>
        <p:txBody>
          <a:bodyPr>
            <a:normAutofit/>
          </a:bodyPr>
          <a:lstStyle>
            <a:lvl1pPr marL="0" indent="0" algn="ctr">
              <a:buNone/>
              <a:defRPr sz="14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Creativity</a:t>
            </a:r>
          </a:p>
        </p:txBody>
      </p:sp>
    </p:spTree>
    <p:extLst>
      <p:ext uri="{BB962C8B-B14F-4D97-AF65-F5344CB8AC3E}">
        <p14:creationId xmlns:p14="http://schemas.microsoft.com/office/powerpoint/2010/main" val="28850326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1899A24-6ACD-B248-AC77-11A666B28F00}"/>
              </a:ext>
            </a:extLst>
          </p:cNvPr>
          <p:cNvSpPr/>
          <p:nvPr userDrawn="1"/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rgbClr val="00356B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C72E48-7EA6-BB05-C9C4-5A1F78059A8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498975" y="2848085"/>
            <a:ext cx="4371975" cy="2081213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  <a:latin typeface="+mn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37401732-1E15-607D-80DF-3CF638B48FE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04396" y="1510968"/>
            <a:ext cx="3504488" cy="948453"/>
          </a:xfrm>
        </p:spPr>
        <p:txBody>
          <a:bodyPr>
            <a:noAutofit/>
          </a:bodyPr>
          <a:lstStyle>
            <a:lvl1pPr marL="0" indent="0">
              <a:buNone/>
              <a:defRPr sz="4000">
                <a:solidFill>
                  <a:schemeClr val="bg1"/>
                </a:solidFill>
              </a:defRPr>
            </a:lvl1pPr>
            <a:lvl2pPr>
              <a:defRPr sz="2800">
                <a:solidFill>
                  <a:schemeClr val="tx1"/>
                </a:solidFill>
              </a:defRPr>
            </a:lvl2pPr>
            <a:lvl3pPr>
              <a:defRPr sz="2800">
                <a:solidFill>
                  <a:schemeClr val="tx1"/>
                </a:solidFill>
              </a:defRPr>
            </a:lvl3pPr>
            <a:lvl4pPr>
              <a:defRPr sz="2800">
                <a:solidFill>
                  <a:schemeClr val="tx1"/>
                </a:solidFill>
              </a:defRPr>
            </a:lvl4pPr>
            <a:lvl5pPr>
              <a:defRPr sz="2800">
                <a:solidFill>
                  <a:schemeClr val="tx1"/>
                </a:solidFill>
              </a:defRPr>
            </a:lvl5pPr>
          </a:lstStyle>
          <a:p>
            <a:pPr algn="l"/>
            <a:r>
              <a:rPr lang="en-US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3431270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EDE203-C6B2-FA44-9A0A-05D60AA7684A}" type="datetime1">
              <a:rPr lang="en-US" smtClean="0"/>
              <a:t>6/1/2025</a:t>
            </a:fld>
            <a:endParaRPr lang="en-US"/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5AEC2072-FB31-3F4B-87F4-F9EBF72960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610602" y="6356350"/>
            <a:ext cx="3236974" cy="365125"/>
          </a:xfrm>
          <a:prstGeom prst="rect">
            <a:avLst/>
          </a:prstGeom>
        </p:spPr>
        <p:txBody>
          <a:bodyPr/>
          <a:lstStyle>
            <a:lvl1pPr>
              <a:defRPr sz="1600" baseline="0">
                <a:latin typeface="Arial" panose="020B0604020202020204" pitchFamily="34" charset="0"/>
              </a:defRPr>
            </a:lvl1pPr>
          </a:lstStyle>
          <a:p>
            <a:r>
              <a:rPr lang="en-US"/>
              <a:t>Yale Office of the Provost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80225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711" r:id="rId4"/>
    <p:sldLayoutId id="2147483665" r:id="rId5"/>
    <p:sldLayoutId id="2147483710" r:id="rId6"/>
    <p:sldLayoutId id="2147483713" r:id="rId7"/>
    <p:sldLayoutId id="2147483714" r:id="rId8"/>
    <p:sldLayoutId id="2147483666" r:id="rId9"/>
    <p:sldLayoutId id="2147483667" r:id="rId10"/>
    <p:sldLayoutId id="2147483668" r:id="rId11"/>
    <p:sldLayoutId id="2147483669" r:id="rId12"/>
    <p:sldLayoutId id="2147483671" r:id="rId13"/>
    <p:sldLayoutId id="2147483712" r:id="rId14"/>
    <p:sldLayoutId id="2147483670" r:id="rId15"/>
    <p:sldLayoutId id="2147483672" r:id="rId16"/>
    <p:sldLayoutId id="2147483673" r:id="rId17"/>
    <p:sldLayoutId id="2147483674" r:id="rId18"/>
    <p:sldLayoutId id="2147483675" r:id="rId19"/>
    <p:sldLayoutId id="2147483676" r:id="rId20"/>
    <p:sldLayoutId id="2147483677" r:id="rId21"/>
    <p:sldLayoutId id="2147483678" r:id="rId22"/>
    <p:sldLayoutId id="2147483680" r:id="rId23"/>
    <p:sldLayoutId id="2147483681" r:id="rId24"/>
    <p:sldLayoutId id="2147483682" r:id="rId25"/>
    <p:sldLayoutId id="2147483683" r:id="rId26"/>
    <p:sldLayoutId id="2147483684" r:id="rId27"/>
    <p:sldLayoutId id="2147483685" r:id="rId28"/>
    <p:sldLayoutId id="2147483686" r:id="rId29"/>
    <p:sldLayoutId id="2147483688" r:id="rId30"/>
    <p:sldLayoutId id="2147483689" r:id="rId31"/>
    <p:sldLayoutId id="2147483687" r:id="rId32"/>
    <p:sldLayoutId id="2147483691" r:id="rId33"/>
    <p:sldLayoutId id="2147483692" r:id="rId34"/>
    <p:sldLayoutId id="2147483693" r:id="rId35"/>
    <p:sldLayoutId id="2147483694" r:id="rId36"/>
    <p:sldLayoutId id="2147483695" r:id="rId37"/>
    <p:sldLayoutId id="2147483697" r:id="rId38"/>
    <p:sldLayoutId id="2147483698" r:id="rId39"/>
    <p:sldLayoutId id="2147483699" r:id="rId40"/>
    <p:sldLayoutId id="2147483700" r:id="rId41"/>
    <p:sldLayoutId id="2147483701" r:id="rId42"/>
    <p:sldLayoutId id="2147483702" r:id="rId43"/>
    <p:sldLayoutId id="2147483703" r:id="rId44"/>
    <p:sldLayoutId id="2147483704" r:id="rId45"/>
    <p:sldLayoutId id="2147483709" r:id="rId46"/>
    <p:sldLayoutId id="2147483705" r:id="rId47"/>
    <p:sldLayoutId id="2147483706" r:id="rId48"/>
    <p:sldLayoutId id="2147483707" r:id="rId49"/>
    <p:sldLayoutId id="2147483708" r:id="rId50"/>
    <p:sldLayoutId id="2147483715" r:id="rId51"/>
    <p:sldLayoutId id="2147483717" r:id="rId52"/>
    <p:sldLayoutId id="2147483716" r:id="rId53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YaleNew" panose="02000602050000020003" pitchFamily="2" charset="7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YaleNew" panose="02000602050000020003" pitchFamily="2" charset="7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YaleNew" panose="02000602050000020003" pitchFamily="2" charset="77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YaleNew" panose="02000602050000020003" pitchFamily="2" charset="77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YaleNew" panose="02000602050000020003" pitchFamily="2" charset="77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 spc="0">
          <a:solidFill>
            <a:schemeClr val="tx1"/>
          </a:solidFill>
          <a:latin typeface="YaleNew" panose="02000602050000020003" pitchFamily="2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2880" userDrawn="1">
          <p15:clr>
            <a:srgbClr val="F26B43"/>
          </p15:clr>
        </p15:guide>
        <p15:guide id="4" orient="horz" pos="64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5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53.xml"/><Relationship Id="rId4" Type="http://schemas.openxmlformats.org/officeDocument/2006/relationships/image" Target="../media/image22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5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3.xml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3.xml"/><Relationship Id="rId5" Type="http://schemas.openxmlformats.org/officeDocument/2006/relationships/image" Target="../media/image27.png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3.xml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3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3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3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3.xml"/><Relationship Id="rId5" Type="http://schemas.openxmlformats.org/officeDocument/2006/relationships/image" Target="../media/image40.png"/><Relationship Id="rId4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3.xml"/><Relationship Id="rId5" Type="http://schemas.openxmlformats.org/officeDocument/2006/relationships/image" Target="../media/image40.png"/><Relationship Id="rId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3.xml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3.xml"/><Relationship Id="rId4" Type="http://schemas.openxmlformats.org/officeDocument/2006/relationships/image" Target="../media/image4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3.xml"/><Relationship Id="rId5" Type="http://schemas.openxmlformats.org/officeDocument/2006/relationships/image" Target="../media/image47.png"/><Relationship Id="rId4" Type="http://schemas.openxmlformats.org/officeDocument/2006/relationships/image" Target="../media/image5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3.xml"/><Relationship Id="rId6" Type="http://schemas.openxmlformats.org/officeDocument/2006/relationships/image" Target="../media/image16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7E9D32-155A-42C2-3E4E-CF95336F72F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91582" y="561180"/>
            <a:ext cx="6989448" cy="1500187"/>
          </a:xfrm>
        </p:spPr>
        <p:txBody>
          <a:bodyPr/>
          <a:lstStyle/>
          <a:p>
            <a:r>
              <a:rPr lang="en-US" noProof="0" dirty="0"/>
              <a:t>What is the signature of a </a:t>
            </a:r>
            <a:r>
              <a:rPr lang="en-US" noProof="0" dirty="0" err="1"/>
              <a:t>trion</a:t>
            </a:r>
            <a:r>
              <a:rPr lang="en-US" noProof="0" dirty="0"/>
              <a:t> in ARPES?</a:t>
            </a: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7E06FC90-36AC-1DB7-684B-845A31968332}"/>
              </a:ext>
            </a:extLst>
          </p:cNvPr>
          <p:cNvSpPr txBox="1">
            <a:spLocks/>
          </p:cNvSpPr>
          <p:nvPr/>
        </p:nvSpPr>
        <p:spPr>
          <a:xfrm>
            <a:off x="4291169" y="2676834"/>
            <a:ext cx="7469281" cy="8794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500" b="0" i="1" kern="1200">
                <a:solidFill>
                  <a:schemeClr val="tx1"/>
                </a:solidFill>
                <a:latin typeface="YaleNew" panose="02000602050000020003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YaleNew" panose="02000602050000020003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YaleNew" panose="02000602050000020003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YaleNew" panose="02000602050000020003" pitchFamily="2" charset="77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0">
                <a:solidFill>
                  <a:schemeClr val="tx1"/>
                </a:solidFill>
                <a:latin typeface="YaleNew" panose="02000602050000020003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i="0" noProof="0" dirty="0"/>
              <a:t>Jinyuan Wu, Diana Qiu</a:t>
            </a:r>
          </a:p>
        </p:txBody>
      </p:sp>
      <p:pic>
        <p:nvPicPr>
          <p:cNvPr id="10" name="Graphic 68">
            <a:extLst>
              <a:ext uri="{FF2B5EF4-FFF2-40B4-BE49-F238E27FC236}">
                <a16:creationId xmlns:a16="http://schemas.microsoft.com/office/drawing/2014/main" id="{3D20666B-DDF7-CF03-F8D8-3DB11D64A0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11631" y="6193269"/>
            <a:ext cx="3661587" cy="519550"/>
          </a:xfrm>
          <a:prstGeom prst="rect">
            <a:avLst/>
          </a:prstGeom>
        </p:spPr>
      </p:pic>
      <p:sp>
        <p:nvSpPr>
          <p:cNvPr id="6" name="图片占位符 5">
            <a:extLst>
              <a:ext uri="{FF2B5EF4-FFF2-40B4-BE49-F238E27FC236}">
                <a16:creationId xmlns:a16="http://schemas.microsoft.com/office/drawing/2014/main" id="{07B28C65-6665-3D6B-3A50-A6E61B52B4B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  <p:txBody>
          <a:bodyPr/>
          <a:lstStyle/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917222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3C0824-44AA-A81D-D598-C678C27157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277BF1A-C42F-E527-B455-792AC5FCB352}"/>
              </a:ext>
            </a:extLst>
          </p:cNvPr>
          <p:cNvSpPr txBox="1"/>
          <p:nvPr/>
        </p:nvSpPr>
        <p:spPr>
          <a:xfrm>
            <a:off x="908070" y="568597"/>
            <a:ext cx="102313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noProof="0" dirty="0">
                <a:latin typeface="YaleNew" panose="02000602050000020003" pitchFamily="2" charset="77"/>
              </a:rPr>
              <a:t>Trion structure: BSE prediction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BDD552-C127-1FAD-CF32-6AAA4030845E}"/>
              </a:ext>
            </a:extLst>
          </p:cNvPr>
          <p:cNvSpPr txBox="1"/>
          <p:nvPr/>
        </p:nvSpPr>
        <p:spPr>
          <a:xfrm>
            <a:off x="835837" y="1298988"/>
            <a:ext cx="51879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noProof="0" dirty="0">
              <a:latin typeface="YaleNew" panose="02000602050000020003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>
                <a:latin typeface="YaleNew" panose="02000602050000020003" pitchFamily="2" charset="77"/>
              </a:rPr>
              <a:t>Generalizing BSE for excitons to </a:t>
            </a:r>
            <a:r>
              <a:rPr lang="en-US" noProof="0" dirty="0" err="1">
                <a:latin typeface="YaleNew" panose="02000602050000020003" pitchFamily="2" charset="77"/>
              </a:rPr>
              <a:t>trions</a:t>
            </a:r>
            <a:r>
              <a:rPr lang="en-US" noProof="0" dirty="0">
                <a:latin typeface="YaleNew" panose="02000602050000020003" pitchFamily="2" charset="77"/>
              </a:rPr>
              <a:t>: </a:t>
            </a:r>
            <a:r>
              <a:rPr lang="en-US" noProof="0" dirty="0" err="1">
                <a:latin typeface="YaleNew" panose="02000602050000020003" pitchFamily="2" charset="77"/>
              </a:rPr>
              <a:t>Druppel</a:t>
            </a:r>
            <a:r>
              <a:rPr lang="en-US" noProof="0" dirty="0">
                <a:latin typeface="YaleNew" panose="02000602050000020003" pitchFamily="2" charset="77"/>
              </a:rPr>
              <a:t> et al. Nat. Comm. 8 2117 (2017)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>
                <a:latin typeface="YaleNew" panose="02000602050000020003" pitchFamily="2" charset="77"/>
              </a:rPr>
              <a:t>Material: monolayer MoS</a:t>
            </a:r>
            <a:r>
              <a:rPr lang="en-US" baseline="-25000" noProof="0" dirty="0">
                <a:latin typeface="YaleNew" panose="02000602050000020003" pitchFamily="2" charset="77"/>
              </a:rPr>
              <a:t>2</a:t>
            </a:r>
          </a:p>
        </p:txBody>
      </p:sp>
      <p:pic>
        <p:nvPicPr>
          <p:cNvPr id="2050" name="Picture 2" descr="Fig. 1">
            <a:extLst>
              <a:ext uri="{FF2B5EF4-FFF2-40B4-BE49-F238E27FC236}">
                <a16:creationId xmlns:a16="http://schemas.microsoft.com/office/drawing/2014/main" id="{DB6773C2-6040-5CA4-A45A-4D643A4457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8411" y="1654427"/>
            <a:ext cx="5044621" cy="4839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9E13C06-7A11-D485-3401-CC65903EB307}"/>
              </a:ext>
            </a:extLst>
          </p:cNvPr>
          <p:cNvSpPr txBox="1"/>
          <p:nvPr/>
        </p:nvSpPr>
        <p:spPr>
          <a:xfrm>
            <a:off x="835837" y="2938816"/>
            <a:ext cx="504462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>
                <a:latin typeface="YaleNew" panose="02000602050000020003" pitchFamily="2" charset="77"/>
              </a:rPr>
              <a:t>Prediction: emergence of low-frequency peaks in absorption spectrum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D505ED-24FA-211E-724B-9D9CDE66BBCD}"/>
              </a:ext>
            </a:extLst>
          </p:cNvPr>
          <p:cNvSpPr txBox="1"/>
          <p:nvPr/>
        </p:nvSpPr>
        <p:spPr>
          <a:xfrm>
            <a:off x="835836" y="4358684"/>
            <a:ext cx="50446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>
                <a:latin typeface="YaleNew" panose="02000602050000020003" pitchFamily="2" charset="77"/>
              </a:rPr>
              <a:t>Question: how do they look like in ARPES?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65D41D8-83B7-66FB-AD5F-00668382CA2A}"/>
              </a:ext>
            </a:extLst>
          </p:cNvPr>
          <p:cNvSpPr/>
          <p:nvPr/>
        </p:nvSpPr>
        <p:spPr>
          <a:xfrm>
            <a:off x="738968" y="4392261"/>
            <a:ext cx="4545301" cy="3357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24757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E5D9F9-ED4B-BF26-778F-1E47CA3ED4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B5AD7F0-BE3F-6320-978E-977A5DC46C04}"/>
              </a:ext>
            </a:extLst>
          </p:cNvPr>
          <p:cNvSpPr txBox="1"/>
          <p:nvPr/>
        </p:nvSpPr>
        <p:spPr>
          <a:xfrm>
            <a:off x="908070" y="568597"/>
            <a:ext cx="102313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noProof="0" dirty="0">
                <a:latin typeface="YaleNew" panose="02000602050000020003" pitchFamily="2" charset="77"/>
              </a:rPr>
              <a:t>Trion: wave function structure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D5B1A3-1C0B-ACB1-23C3-918DB1035DD9}"/>
              </a:ext>
            </a:extLst>
          </p:cNvPr>
          <p:cNvSpPr txBox="1"/>
          <p:nvPr/>
        </p:nvSpPr>
        <p:spPr>
          <a:xfrm>
            <a:off x="908070" y="1125163"/>
            <a:ext cx="594511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noProof="0" dirty="0">
              <a:latin typeface="YaleNew" panose="02000602050000020003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>
                <a:latin typeface="YaleNew" panose="02000602050000020003" pitchFamily="2" charset="77"/>
              </a:rPr>
              <a:t>Generalizing BSE for excitons to </a:t>
            </a:r>
            <a:r>
              <a:rPr lang="en-US" noProof="0" dirty="0" err="1">
                <a:latin typeface="YaleNew" panose="02000602050000020003" pitchFamily="2" charset="77"/>
              </a:rPr>
              <a:t>trions</a:t>
            </a:r>
            <a:r>
              <a:rPr lang="en-US" noProof="0" dirty="0">
                <a:latin typeface="YaleNew" panose="02000602050000020003" pitchFamily="2" charset="77"/>
              </a:rPr>
              <a:t>: </a:t>
            </a:r>
            <a:r>
              <a:rPr lang="en-US" noProof="0" dirty="0" err="1">
                <a:latin typeface="YaleNew" panose="02000602050000020003" pitchFamily="2" charset="77"/>
              </a:rPr>
              <a:t>Druppel</a:t>
            </a:r>
            <a:r>
              <a:rPr lang="en-US" noProof="0" dirty="0">
                <a:latin typeface="YaleNew" panose="02000602050000020003" pitchFamily="2" charset="77"/>
              </a:rPr>
              <a:t> et al. Nat. Comm. 8 2117 (2017)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noProof="0" dirty="0">
              <a:latin typeface="YaleNew" panose="02000602050000020003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noProof="0" dirty="0">
              <a:latin typeface="YaleNew" panose="02000602050000020003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noProof="0" dirty="0">
              <a:latin typeface="YaleNew" panose="02000602050000020003" pitchFamily="2" charset="77"/>
            </a:endParaRPr>
          </a:p>
        </p:txBody>
      </p:sp>
      <p:sp>
        <p:nvSpPr>
          <p:cNvPr id="16" name="TextBox 2">
            <a:extLst>
              <a:ext uri="{FF2B5EF4-FFF2-40B4-BE49-F238E27FC236}">
                <a16:creationId xmlns:a16="http://schemas.microsoft.com/office/drawing/2014/main" id="{8EF9C5FC-BDCA-875E-FC61-EA7322FB5E7C}"/>
              </a:ext>
            </a:extLst>
          </p:cNvPr>
          <p:cNvSpPr txBox="1"/>
          <p:nvPr/>
        </p:nvSpPr>
        <p:spPr>
          <a:xfrm>
            <a:off x="908070" y="2228671"/>
            <a:ext cx="63853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 err="1">
                <a:latin typeface="YaleNew" panose="02000602050000020003" pitchFamily="2" charset="77"/>
              </a:rPr>
              <a:t>Valleytronics</a:t>
            </a:r>
            <a:r>
              <a:rPr lang="en-US" noProof="0" dirty="0">
                <a:latin typeface="YaleNew" panose="02000602050000020003" pitchFamily="2" charset="77"/>
              </a:rPr>
              <a:t> in monolayer MoS</a:t>
            </a:r>
            <a:r>
              <a:rPr lang="en-US" baseline="-25000" noProof="0" dirty="0">
                <a:latin typeface="YaleNew" panose="02000602050000020003" pitchFamily="2" charset="77"/>
              </a:rPr>
              <a:t>2</a:t>
            </a:r>
            <a:r>
              <a:rPr lang="en-US" noProof="0" dirty="0">
                <a:latin typeface="YaleNew" panose="02000602050000020003" pitchFamily="2" charset="77"/>
              </a:rPr>
              <a:t>: spin-valley locking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>
                <a:latin typeface="YaleNew" panose="02000602050000020003" pitchFamily="2" charset="77"/>
              </a:rPr>
              <a:t>Being an intervalley state reduces Coulomb repulsion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>
                <a:latin typeface="YaleNew" panose="02000602050000020003" pitchFamily="2" charset="77"/>
              </a:rPr>
              <a:t>Spin singlet state reduces exchange term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noProof="0" dirty="0">
              <a:latin typeface="YaleNew" panose="02000602050000020003" pitchFamily="2" charset="77"/>
            </a:endParaRPr>
          </a:p>
        </p:txBody>
      </p:sp>
      <p:pic>
        <p:nvPicPr>
          <p:cNvPr id="3074" name="Picture 2" descr="Fig. 2">
            <a:extLst>
              <a:ext uri="{FF2B5EF4-FFF2-40B4-BE49-F238E27FC236}">
                <a16:creationId xmlns:a16="http://schemas.microsoft.com/office/drawing/2014/main" id="{8380DB8B-69A1-D844-747C-D26B572FF5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26" r="44228" b="48538"/>
          <a:stretch/>
        </p:blipFill>
        <p:spPr bwMode="auto">
          <a:xfrm>
            <a:off x="5514146" y="3893232"/>
            <a:ext cx="3562477" cy="2749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figure 1">
            <a:extLst>
              <a:ext uri="{FF2B5EF4-FFF2-40B4-BE49-F238E27FC236}">
                <a16:creationId xmlns:a16="http://schemas.microsoft.com/office/drawing/2014/main" id="{DAC0ABEA-A8B9-FC22-9E98-B598AC12BE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43" r="64465" b="47630"/>
          <a:stretch/>
        </p:blipFill>
        <p:spPr bwMode="auto">
          <a:xfrm>
            <a:off x="7453720" y="1049153"/>
            <a:ext cx="2508427" cy="1780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2">
            <a:extLst>
              <a:ext uri="{FF2B5EF4-FFF2-40B4-BE49-F238E27FC236}">
                <a16:creationId xmlns:a16="http://schemas.microsoft.com/office/drawing/2014/main" id="{66E5EAC9-9B96-03EB-C4BB-38A1FA2B080F}"/>
              </a:ext>
            </a:extLst>
          </p:cNvPr>
          <p:cNvSpPr txBox="1"/>
          <p:nvPr/>
        </p:nvSpPr>
        <p:spPr>
          <a:xfrm>
            <a:off x="908070" y="3574450"/>
            <a:ext cx="57429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>
                <a:latin typeface="YaleNew" panose="02000602050000020003" pitchFamily="2" charset="77"/>
              </a:rPr>
              <a:t>Thus: the lowest </a:t>
            </a:r>
            <a:r>
              <a:rPr lang="en-US" noProof="0" dirty="0" err="1">
                <a:latin typeface="YaleNew" panose="02000602050000020003" pitchFamily="2" charset="77"/>
              </a:rPr>
              <a:t>trion</a:t>
            </a:r>
            <a:r>
              <a:rPr lang="en-US" noProof="0" dirty="0">
                <a:latin typeface="YaleNew" panose="02000602050000020003" pitchFamily="2" charset="77"/>
              </a:rPr>
              <a:t> modes are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noProof="0" dirty="0">
                <a:latin typeface="YaleNew" panose="02000602050000020003" pitchFamily="2" charset="77"/>
              </a:rPr>
              <a:t>Intervalley,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noProof="0" dirty="0">
                <a:latin typeface="YaleNew" panose="02000602050000020003" pitchFamily="2" charset="77"/>
              </a:rPr>
              <a:t>Singlet states (Nat Commun 10, 3419 (2019))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noProof="0" dirty="0">
              <a:latin typeface="YaleNew" panose="02000602050000020003" pitchFamily="2" charset="77"/>
            </a:endParaRPr>
          </a:p>
        </p:txBody>
      </p:sp>
      <p:pic>
        <p:nvPicPr>
          <p:cNvPr id="11" name="Picture 2" descr="Fig. 1">
            <a:extLst>
              <a:ext uri="{FF2B5EF4-FFF2-40B4-BE49-F238E27FC236}">
                <a16:creationId xmlns:a16="http://schemas.microsoft.com/office/drawing/2014/main" id="{732036AD-F11A-4D3D-D3B8-7DD19986F8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260" r="70004"/>
          <a:stretch/>
        </p:blipFill>
        <p:spPr bwMode="auto">
          <a:xfrm>
            <a:off x="3452390" y="4573055"/>
            <a:ext cx="1349551" cy="2319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Fig. 1">
            <a:extLst>
              <a:ext uri="{FF2B5EF4-FFF2-40B4-BE49-F238E27FC236}">
                <a16:creationId xmlns:a16="http://schemas.microsoft.com/office/drawing/2014/main" id="{77EF0FC0-C9AB-188C-BC7F-11A2C73637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004" b="52454"/>
          <a:stretch/>
        </p:blipFill>
        <p:spPr bwMode="auto">
          <a:xfrm>
            <a:off x="1418110" y="4607022"/>
            <a:ext cx="1397232" cy="2124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Fig. 2">
            <a:extLst>
              <a:ext uri="{FF2B5EF4-FFF2-40B4-BE49-F238E27FC236}">
                <a16:creationId xmlns:a16="http://schemas.microsoft.com/office/drawing/2014/main" id="{B6225F01-5D57-3DBE-B5F8-2309803023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646" t="55598" b="-8195"/>
          <a:stretch/>
        </p:blipFill>
        <p:spPr bwMode="auto">
          <a:xfrm>
            <a:off x="9225688" y="3893232"/>
            <a:ext cx="2833119" cy="3035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C0FB6C2-B6F2-1A0D-551C-7DA32CE296C7}"/>
              </a:ext>
            </a:extLst>
          </p:cNvPr>
          <p:cNvSpPr txBox="1"/>
          <p:nvPr/>
        </p:nvSpPr>
        <p:spPr>
          <a:xfrm>
            <a:off x="6227545" y="3837780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noProof="0" dirty="0"/>
              <a:t>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6EFBA81-399D-B5A7-FDC0-AEC56985F5D1}"/>
              </a:ext>
            </a:extLst>
          </p:cNvPr>
          <p:cNvSpPr txBox="1"/>
          <p:nvPr/>
        </p:nvSpPr>
        <p:spPr>
          <a:xfrm>
            <a:off x="9344526" y="3837780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noProof="0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27971034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F99301-83B5-F629-5D3C-804CC83512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18C60CB-7944-CC18-3262-0F2DA4548A7D}"/>
              </a:ext>
            </a:extLst>
          </p:cNvPr>
          <p:cNvSpPr txBox="1"/>
          <p:nvPr/>
        </p:nvSpPr>
        <p:spPr>
          <a:xfrm>
            <a:off x="908070" y="568597"/>
            <a:ext cx="102313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noProof="0" dirty="0">
                <a:latin typeface="YaleNew" panose="02000602050000020003" pitchFamily="2" charset="77"/>
              </a:rPr>
              <a:t>Observation of </a:t>
            </a:r>
            <a:r>
              <a:rPr lang="en-US" sz="3600" noProof="0" dirty="0" err="1">
                <a:latin typeface="YaleNew" panose="02000602050000020003" pitchFamily="2" charset="77"/>
              </a:rPr>
              <a:t>trions</a:t>
            </a:r>
            <a:endParaRPr lang="en-US" sz="3600" noProof="0" dirty="0">
              <a:latin typeface="YaleNew" panose="02000602050000020003" pitchFamily="2" charset="7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5ECFDC-1CED-C346-D33C-270FBE16C002}"/>
              </a:ext>
            </a:extLst>
          </p:cNvPr>
          <p:cNvSpPr txBox="1"/>
          <p:nvPr/>
        </p:nvSpPr>
        <p:spPr>
          <a:xfrm>
            <a:off x="908071" y="1233185"/>
            <a:ext cx="325004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noProof="0" dirty="0">
              <a:latin typeface="YaleNew" panose="02000602050000020003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>
                <a:latin typeface="YaleNew" panose="02000602050000020003" pitchFamily="2" charset="77"/>
              </a:rPr>
              <a:t>E.g. Nature Mater 12, 207–211 (2013), Sci Rep 7, 14062 (2017)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>
                <a:latin typeface="YaleNew" panose="02000602050000020003" pitchFamily="2" charset="77"/>
              </a:rPr>
              <a:t>Photoluminescence peaks of </a:t>
            </a:r>
            <a:r>
              <a:rPr lang="en-US" noProof="0" dirty="0" err="1">
                <a:latin typeface="YaleNew" panose="02000602050000020003" pitchFamily="2" charset="77"/>
              </a:rPr>
              <a:t>trions</a:t>
            </a:r>
            <a:r>
              <a:rPr lang="en-US" noProof="0" dirty="0">
                <a:latin typeface="YaleNew" panose="02000602050000020003" pitchFamily="2" charset="77"/>
              </a:rPr>
              <a:t> are always asymmetric, with a soft lower edge (because after recombination, some energy is distributed to the remaining electron)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noProof="0" dirty="0">
              <a:latin typeface="YaleNew" panose="02000602050000020003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noProof="0" dirty="0">
              <a:latin typeface="YaleNew" panose="02000602050000020003" pitchFamily="2" charset="77"/>
            </a:endParaRPr>
          </a:p>
        </p:txBody>
      </p:sp>
      <p:pic>
        <p:nvPicPr>
          <p:cNvPr id="5126" name="Picture 6" descr="Figure 1">
            <a:extLst>
              <a:ext uri="{FF2B5EF4-FFF2-40B4-BE49-F238E27FC236}">
                <a16:creationId xmlns:a16="http://schemas.microsoft.com/office/drawing/2014/main" id="{EA5C0C86-53AF-32B9-D7DC-BEEDC39DB9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7077" y="1599430"/>
            <a:ext cx="5215471" cy="379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Figure 2">
            <a:extLst>
              <a:ext uri="{FF2B5EF4-FFF2-40B4-BE49-F238E27FC236}">
                <a16:creationId xmlns:a16="http://schemas.microsoft.com/office/drawing/2014/main" id="{94819383-F92A-CD28-0115-2E63B92A1B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79" r="36211"/>
          <a:stretch/>
        </p:blipFill>
        <p:spPr bwMode="auto">
          <a:xfrm>
            <a:off x="3312373" y="4143854"/>
            <a:ext cx="1523234" cy="1714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586B9A4-652D-2F79-E12C-32B9C789EA78}"/>
              </a:ext>
            </a:extLst>
          </p:cNvPr>
          <p:cNvCxnSpPr>
            <a:cxnSpLocks/>
          </p:cNvCxnSpPr>
          <p:nvPr/>
        </p:nvCxnSpPr>
        <p:spPr>
          <a:xfrm flipV="1">
            <a:off x="3638349" y="3649133"/>
            <a:ext cx="4802918" cy="2972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36020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BA35DA-9238-DA8F-8D8D-6B07E149C2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A13AB4E-BA15-4676-C6EE-82968DB7405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46163" y="1503356"/>
            <a:ext cx="3690112" cy="1925644"/>
          </a:xfrm>
        </p:spPr>
        <p:txBody>
          <a:bodyPr/>
          <a:lstStyle/>
          <a:p>
            <a:r>
              <a:rPr lang="en-US" noProof="0" dirty="0"/>
              <a:t>Methodology of this project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AA082-9061-1FCB-3F32-19ABFE9CF7F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noProof="0" dirty="0"/>
              <a:t>First-principles calculation is too slow…</a:t>
            </a:r>
          </a:p>
          <a:p>
            <a:r>
              <a:rPr lang="en-US" noProof="0" dirty="0"/>
              <a:t>This project:</a:t>
            </a:r>
          </a:p>
          <a:p>
            <a:pPr lvl="1"/>
            <a:r>
              <a:rPr lang="en-US" noProof="0" dirty="0"/>
              <a:t>Two-band model</a:t>
            </a:r>
          </a:p>
          <a:p>
            <a:pPr lvl="1"/>
            <a:r>
              <a:rPr lang="en-US" noProof="0" dirty="0"/>
              <a:t>Analytic theory of (incoherent) tr-ARPES</a:t>
            </a:r>
          </a:p>
        </p:txBody>
      </p:sp>
    </p:spTree>
    <p:extLst>
      <p:ext uri="{BB962C8B-B14F-4D97-AF65-F5344CB8AC3E}">
        <p14:creationId xmlns:p14="http://schemas.microsoft.com/office/powerpoint/2010/main" val="42040503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76547D-F1EC-FA43-1D0E-72F46E24CE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5B618B5-15BA-AF95-7A23-A9AC8B2FD39E}"/>
              </a:ext>
            </a:extLst>
          </p:cNvPr>
          <p:cNvSpPr txBox="1"/>
          <p:nvPr/>
        </p:nvSpPr>
        <p:spPr>
          <a:xfrm>
            <a:off x="908070" y="568597"/>
            <a:ext cx="102313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noProof="0" dirty="0">
                <a:latin typeface="YaleNew" panose="02000602050000020003" pitchFamily="2" charset="77"/>
              </a:rPr>
              <a:t>Trion structure: from </a:t>
            </a:r>
            <a:r>
              <a:rPr lang="en-US" sz="3600" noProof="0" dirty="0" err="1">
                <a:latin typeface="YaleNew" panose="02000602050000020003" pitchFamily="2" charset="77"/>
              </a:rPr>
              <a:t>trion</a:t>
            </a:r>
            <a:r>
              <a:rPr lang="en-US" sz="3600" noProof="0" dirty="0">
                <a:latin typeface="YaleNew" panose="02000602050000020003" pitchFamily="2" charset="77"/>
              </a:rPr>
              <a:t> BSE to two-band model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99192E6-6C94-F4A7-437C-FD3225D0D045}"/>
              </a:ext>
            </a:extLst>
          </p:cNvPr>
          <p:cNvSpPr txBox="1"/>
          <p:nvPr/>
        </p:nvSpPr>
        <p:spPr>
          <a:xfrm>
            <a:off x="908070" y="1428994"/>
            <a:ext cx="995885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noProof="0" dirty="0">
              <a:latin typeface="YaleNew" panose="02000602050000020003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>
                <a:latin typeface="YaleNew" panose="02000602050000020003" pitchFamily="2" charset="77"/>
              </a:rPr>
              <a:t>Generalizing BSE for excitons to </a:t>
            </a:r>
            <a:r>
              <a:rPr lang="en-US" noProof="0" dirty="0" err="1">
                <a:latin typeface="YaleNew" panose="02000602050000020003" pitchFamily="2" charset="77"/>
              </a:rPr>
              <a:t>trions</a:t>
            </a:r>
            <a:r>
              <a:rPr lang="en-US" noProof="0" dirty="0">
                <a:latin typeface="YaleNew" panose="02000602050000020003" pitchFamily="2" charset="77"/>
              </a:rPr>
              <a:t>: </a:t>
            </a:r>
            <a:r>
              <a:rPr lang="en-US" noProof="0" dirty="0" err="1">
                <a:latin typeface="YaleNew" panose="02000602050000020003" pitchFamily="2" charset="77"/>
              </a:rPr>
              <a:t>Druppel</a:t>
            </a:r>
            <a:r>
              <a:rPr lang="en-US" noProof="0" dirty="0">
                <a:latin typeface="YaleNew" panose="02000602050000020003" pitchFamily="2" charset="77"/>
              </a:rPr>
              <a:t> et al. Nat. Comm. 8 2117 (2017)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noProof="0" dirty="0">
              <a:latin typeface="YaleNew" panose="02000602050000020003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noProof="0" dirty="0">
              <a:latin typeface="YaleNew" panose="02000602050000020003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noProof="0" dirty="0">
              <a:latin typeface="YaleNew" panose="02000602050000020003" pitchFamily="2" charset="77"/>
            </a:endParaRPr>
          </a:p>
        </p:txBody>
      </p:sp>
      <p:sp>
        <p:nvSpPr>
          <p:cNvPr id="4" name="TextBox 2">
            <a:extLst>
              <a:ext uri="{FF2B5EF4-FFF2-40B4-BE49-F238E27FC236}">
                <a16:creationId xmlns:a16="http://schemas.microsoft.com/office/drawing/2014/main" id="{65E92CB4-BA12-723A-0D74-33D93014B33E}"/>
              </a:ext>
            </a:extLst>
          </p:cNvPr>
          <p:cNvSpPr txBox="1"/>
          <p:nvPr/>
        </p:nvSpPr>
        <p:spPr>
          <a:xfrm>
            <a:off x="908070" y="3216116"/>
            <a:ext cx="602211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>
                <a:latin typeface="YaleNew" panose="02000602050000020003" pitchFamily="2" charset="77"/>
              </a:rPr>
              <a:t>Effective theory of the lowest </a:t>
            </a:r>
            <a:r>
              <a:rPr lang="en-US" noProof="0" dirty="0" err="1">
                <a:latin typeface="YaleNew" panose="02000602050000020003" pitchFamily="2" charset="77"/>
              </a:rPr>
              <a:t>trion</a:t>
            </a:r>
            <a:r>
              <a:rPr lang="en-US" noProof="0" dirty="0">
                <a:latin typeface="YaleNew" panose="02000602050000020003" pitchFamily="2" charset="77"/>
              </a:rPr>
              <a:t> (</a:t>
            </a:r>
            <a:r>
              <a:rPr lang="en-US" noProof="0" dirty="0" err="1">
                <a:latin typeface="YaleNew" panose="02000602050000020003" pitchFamily="2" charset="77"/>
              </a:rPr>
              <a:t>ehh</a:t>
            </a:r>
            <a:r>
              <a:rPr lang="en-US" noProof="0" dirty="0">
                <a:latin typeface="YaleNew" panose="02000602050000020003" pitchFamily="2" charset="77"/>
              </a:rPr>
              <a:t> or </a:t>
            </a:r>
            <a:r>
              <a:rPr lang="en-US" noProof="0" dirty="0" err="1">
                <a:latin typeface="YaleNew" panose="02000602050000020003" pitchFamily="2" charset="77"/>
              </a:rPr>
              <a:t>eeh</a:t>
            </a:r>
            <a:r>
              <a:rPr lang="en-US" noProof="0" dirty="0">
                <a:latin typeface="YaleNew" panose="02000602050000020003" pitchFamily="2" charset="77"/>
              </a:rPr>
              <a:t>): two-band model about how far quasiparticles go from the valleys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>
                <a:latin typeface="YaleNew" panose="02000602050000020003" pitchFamily="2" charset="77"/>
              </a:rPr>
              <a:t>Exchange term ignored: its most important effect is formation of singlet state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noProof="0" dirty="0">
              <a:latin typeface="YaleNew" panose="02000602050000020003" pitchFamily="2" charset="77"/>
            </a:endParaRP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683F4F36-0B1C-24D7-1CD7-859B0E28F1BF}"/>
              </a:ext>
            </a:extLst>
          </p:cNvPr>
          <p:cNvSpPr txBox="1"/>
          <p:nvPr/>
        </p:nvSpPr>
        <p:spPr>
          <a:xfrm>
            <a:off x="908070" y="5863635"/>
            <a:ext cx="87749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>
                <a:latin typeface="YaleNew" panose="02000602050000020003" pitchFamily="2" charset="77"/>
              </a:rPr>
              <a:t>Which we can solve by the Chandrasekhar ansatz (symmetric √ because the spin-valley part is antisymmetric) for helium atom, after some clever coordinates transform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noProof="0" dirty="0">
              <a:latin typeface="YaleNew" panose="02000602050000020003" pitchFamily="2" charset="77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7FF2EB-0FF6-5D8D-983F-9914056FD0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070" y="4517805"/>
            <a:ext cx="5550301" cy="1159201"/>
          </a:xfrm>
          <a:prstGeom prst="rect">
            <a:avLst/>
          </a:prstGeom>
        </p:spPr>
      </p:pic>
      <p:sp>
        <p:nvSpPr>
          <p:cNvPr id="7" name="TextBox 2">
            <a:extLst>
              <a:ext uri="{FF2B5EF4-FFF2-40B4-BE49-F238E27FC236}">
                <a16:creationId xmlns:a16="http://schemas.microsoft.com/office/drawing/2014/main" id="{1CD4F62E-A1A9-E232-EF59-7E0724839882}"/>
              </a:ext>
            </a:extLst>
          </p:cNvPr>
          <p:cNvSpPr txBox="1"/>
          <p:nvPr/>
        </p:nvSpPr>
        <p:spPr>
          <a:xfrm>
            <a:off x="908070" y="2167658"/>
            <a:ext cx="57429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>
                <a:latin typeface="YaleNew" panose="02000602050000020003" pitchFamily="2" charset="77"/>
              </a:rPr>
              <a:t>Thus: the lowest </a:t>
            </a:r>
            <a:r>
              <a:rPr lang="en-US" noProof="0" dirty="0" err="1">
                <a:latin typeface="YaleNew" panose="02000602050000020003" pitchFamily="2" charset="77"/>
              </a:rPr>
              <a:t>trion</a:t>
            </a:r>
            <a:r>
              <a:rPr lang="en-US" noProof="0" dirty="0">
                <a:latin typeface="YaleNew" panose="02000602050000020003" pitchFamily="2" charset="77"/>
              </a:rPr>
              <a:t> modes are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noProof="0" dirty="0">
                <a:latin typeface="YaleNew" panose="02000602050000020003" pitchFamily="2" charset="77"/>
              </a:rPr>
              <a:t>Intervalley,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noProof="0" dirty="0">
                <a:latin typeface="YaleNew" panose="02000602050000020003" pitchFamily="2" charset="77"/>
              </a:rPr>
              <a:t>Singlet states (Nat Commun 10, 3419 (2019))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noProof="0" dirty="0">
              <a:latin typeface="YaleNew" panose="02000602050000020003" pitchFamily="2" charset="77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12381F4-A59F-DC2D-8549-66363C6A1D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3920" y="2041969"/>
            <a:ext cx="4012672" cy="3143348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BB5AA05-54D1-1D1D-2223-6A7A6908F396}"/>
              </a:ext>
            </a:extLst>
          </p:cNvPr>
          <p:cNvCxnSpPr/>
          <p:nvPr/>
        </p:nvCxnSpPr>
        <p:spPr>
          <a:xfrm>
            <a:off x="8239226" y="5293894"/>
            <a:ext cx="232931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D00F44E-4A2B-7DE7-1701-A265954DFBB7}"/>
                  </a:ext>
                </a:extLst>
              </p:cNvPr>
              <p:cNvSpPr txBox="1"/>
              <p:nvPr/>
            </p:nvSpPr>
            <p:spPr>
              <a:xfrm>
                <a:off x="9160904" y="5244340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noProof="0" smtClean="0">
                          <a:latin typeface="Cambria Math" panose="02040503050406030204" pitchFamily="18" charset="0"/>
                        </a:rPr>
                        <m:t>𝒘</m:t>
                      </m:r>
                    </m:oMath>
                  </m:oMathPara>
                </a14:m>
                <a:endParaRPr lang="en-US" b="1" noProof="0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D00F44E-4A2B-7DE7-1701-A265954DFB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0904" y="5244340"/>
                <a:ext cx="418704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395403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328CEE-09C2-C690-AEF1-B6CE42200B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19C0DAA-2F9B-02DE-1B7F-0C67A8E5BE28}"/>
              </a:ext>
            </a:extLst>
          </p:cNvPr>
          <p:cNvSpPr txBox="1"/>
          <p:nvPr/>
        </p:nvSpPr>
        <p:spPr>
          <a:xfrm>
            <a:off x="908070" y="568597"/>
            <a:ext cx="102313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noProof="0" dirty="0">
                <a:latin typeface="YaleNew" panose="02000602050000020003" pitchFamily="2" charset="77"/>
              </a:rPr>
              <a:t>Theory of tr-ARPES for </a:t>
            </a:r>
            <a:r>
              <a:rPr lang="en-US" sz="3600" noProof="0" dirty="0" err="1">
                <a:latin typeface="YaleNew" panose="02000602050000020003" pitchFamily="2" charset="77"/>
              </a:rPr>
              <a:t>trions</a:t>
            </a:r>
            <a:r>
              <a:rPr lang="en-US" sz="3600" noProof="0" dirty="0">
                <a:latin typeface="YaleNew" panose="02000602050000020003" pitchFamily="2" charset="77"/>
              </a:rPr>
              <a:t> </a:t>
            </a:r>
          </a:p>
        </p:txBody>
      </p:sp>
      <p:sp>
        <p:nvSpPr>
          <p:cNvPr id="4" name="TextBox 2">
            <a:extLst>
              <a:ext uri="{FF2B5EF4-FFF2-40B4-BE49-F238E27FC236}">
                <a16:creationId xmlns:a16="http://schemas.microsoft.com/office/drawing/2014/main" id="{0C55FB71-528B-DEC2-74FB-B15DDFE4BC4A}"/>
              </a:ext>
            </a:extLst>
          </p:cNvPr>
          <p:cNvSpPr txBox="1"/>
          <p:nvPr/>
        </p:nvSpPr>
        <p:spPr>
          <a:xfrm>
            <a:off x="3232393" y="5408089"/>
            <a:ext cx="60401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>
                <a:latin typeface="YaleNew" panose="02000602050000020003" pitchFamily="2" charset="77"/>
              </a:rPr>
              <a:t>Assumption: non-interactive final states (not correct, but doesn’t change the shape of the dispersion relation)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noProof="0" dirty="0">
              <a:latin typeface="YaleNew" panose="02000602050000020003" pitchFamily="2" charset="77"/>
            </a:endParaRP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695FBDBE-5DFB-D822-7644-4A9EB61AE381}"/>
              </a:ext>
            </a:extLst>
          </p:cNvPr>
          <p:cNvGrpSpPr/>
          <p:nvPr/>
        </p:nvGrpSpPr>
        <p:grpSpPr>
          <a:xfrm>
            <a:off x="960882" y="1590120"/>
            <a:ext cx="7217228" cy="1796649"/>
            <a:chOff x="1055914" y="1326894"/>
            <a:chExt cx="7217228" cy="1796649"/>
          </a:xfrm>
        </p:grpSpPr>
        <p:sp>
          <p:nvSpPr>
            <p:cNvPr id="16" name="TextBox 2">
              <a:extLst>
                <a:ext uri="{FF2B5EF4-FFF2-40B4-BE49-F238E27FC236}">
                  <a16:creationId xmlns:a16="http://schemas.microsoft.com/office/drawing/2014/main" id="{82DFEB44-8E66-6C5B-FA54-F9E586E7DC03}"/>
                </a:ext>
              </a:extLst>
            </p:cNvPr>
            <p:cNvSpPr txBox="1"/>
            <p:nvPr/>
          </p:nvSpPr>
          <p:spPr>
            <a:xfrm>
              <a:off x="1055914" y="2754211"/>
              <a:ext cx="66901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noProof="0" dirty="0">
                  <a:latin typeface="YaleNew" panose="02000602050000020003" pitchFamily="2" charset="77"/>
                </a:rPr>
                <a:t>Fermi golden rule to incoherent final states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" name="文本框 6">
                  <a:extLst>
                    <a:ext uri="{FF2B5EF4-FFF2-40B4-BE49-F238E27FC236}">
                      <a16:creationId xmlns:a16="http://schemas.microsoft.com/office/drawing/2014/main" id="{C7BFE96C-EC9F-71AD-B318-4F9F574B4F8E}"/>
                    </a:ext>
                  </a:extLst>
                </p:cNvPr>
                <p:cNvSpPr txBox="1"/>
                <p:nvPr/>
              </p:nvSpPr>
              <p:spPr>
                <a:xfrm>
                  <a:off x="1055914" y="2052972"/>
                  <a:ext cx="6161314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noProof="0" dirty="0">
                      <a:latin typeface="YaleNew" panose="02000602050000020003" pitchFamily="2" charset="77"/>
                    </a:rPr>
                    <a:t>Generalized Fermi golden rule based on pumped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b="0" i="1" noProof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noProof="0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p>
                          <m:r>
                            <a:rPr lang="en-US" b="0" i="1" noProof="0" smtClean="0">
                              <a:latin typeface="Cambria Math" panose="02040503050406030204" pitchFamily="18" charset="0"/>
                            </a:rPr>
                            <m:t>&lt;</m:t>
                          </m:r>
                        </m:sup>
                      </m:sSup>
                    </m:oMath>
                  </a14:m>
                  <a:endParaRPr lang="en-US" noProof="0" dirty="0">
                    <a:latin typeface="YaleNew" panose="02000602050000020003" pitchFamily="2" charset="77"/>
                  </a:endParaRPr>
                </a:p>
              </p:txBody>
            </p:sp>
          </mc:Choice>
          <mc:Fallback>
            <p:sp>
              <p:nvSpPr>
                <p:cNvPr id="7" name="文本框 6">
                  <a:extLst>
                    <a:ext uri="{FF2B5EF4-FFF2-40B4-BE49-F238E27FC236}">
                      <a16:creationId xmlns:a16="http://schemas.microsoft.com/office/drawing/2014/main" id="{C7BFE96C-EC9F-71AD-B318-4F9F574B4F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5914" y="2052972"/>
                  <a:ext cx="6161314" cy="369332"/>
                </a:xfrm>
                <a:prstGeom prst="rect">
                  <a:avLst/>
                </a:prstGeom>
                <a:blipFill>
                  <a:blip r:embed="rId2"/>
                  <a:stretch>
                    <a:fillRect l="-891" t="-9836" b="-2459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C32A0AFE-0553-6BD8-EB21-7E92250F7314}"/>
                </a:ext>
              </a:extLst>
            </p:cNvPr>
            <p:cNvSpPr txBox="1"/>
            <p:nvPr/>
          </p:nvSpPr>
          <p:spPr>
            <a:xfrm>
              <a:off x="1055914" y="1326894"/>
              <a:ext cx="616131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noProof="0" dirty="0" err="1">
                  <a:latin typeface="YaleNew" panose="02000602050000020003" pitchFamily="2" charset="77"/>
                </a:rPr>
                <a:t>Keldysh</a:t>
              </a:r>
              <a:r>
                <a:rPr lang="en-US" noProof="0" dirty="0">
                  <a:latin typeface="YaleNew" panose="02000602050000020003" pitchFamily="2" charset="77"/>
                </a:rPr>
                <a:t> EOM </a:t>
              </a:r>
            </a:p>
          </p:txBody>
        </p:sp>
        <p:cxnSp>
          <p:nvCxnSpPr>
            <p:cNvPr id="13" name="直接箭头连接符 12">
              <a:extLst>
                <a:ext uri="{FF2B5EF4-FFF2-40B4-BE49-F238E27FC236}">
                  <a16:creationId xmlns:a16="http://schemas.microsoft.com/office/drawing/2014/main" id="{20C1109C-6A93-76D5-E1D1-163DFBAF048A}"/>
                </a:ext>
              </a:extLst>
            </p:cNvPr>
            <p:cNvCxnSpPr/>
            <p:nvPr/>
          </p:nvCxnSpPr>
          <p:spPr>
            <a:xfrm>
              <a:off x="1872343" y="1696226"/>
              <a:ext cx="0" cy="35674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箭头连接符 13">
              <a:extLst>
                <a:ext uri="{FF2B5EF4-FFF2-40B4-BE49-F238E27FC236}">
                  <a16:creationId xmlns:a16="http://schemas.microsoft.com/office/drawing/2014/main" id="{C3CA7006-261E-1A9B-7F03-8174CC88C4A6}"/>
                </a:ext>
              </a:extLst>
            </p:cNvPr>
            <p:cNvCxnSpPr/>
            <p:nvPr/>
          </p:nvCxnSpPr>
          <p:spPr>
            <a:xfrm>
              <a:off x="1872343" y="2422304"/>
              <a:ext cx="0" cy="35674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E1375D23-BD5C-1455-DF7F-E25B0D39EEB4}"/>
                </a:ext>
              </a:extLst>
            </p:cNvPr>
            <p:cNvSpPr txBox="1"/>
            <p:nvPr/>
          </p:nvSpPr>
          <p:spPr>
            <a:xfrm>
              <a:off x="2111828" y="1671221"/>
              <a:ext cx="616131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noProof="0" dirty="0">
                  <a:latin typeface="YaleNew" panose="02000602050000020003" pitchFamily="2" charset="77"/>
                </a:rPr>
                <a:t>Linear response in detection</a:t>
              </a: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41E1C104-34A9-D8E4-BA37-0325F93FD156}"/>
                </a:ext>
              </a:extLst>
            </p:cNvPr>
            <p:cNvSpPr txBox="1"/>
            <p:nvPr/>
          </p:nvSpPr>
          <p:spPr>
            <a:xfrm>
              <a:off x="2111828" y="2399741"/>
              <a:ext cx="616131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noProof="0" dirty="0">
                  <a:latin typeface="YaleNew" panose="02000602050000020003" pitchFamily="2" charset="77"/>
                </a:rPr>
                <a:t>Incoherent limit</a:t>
              </a:r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1BD3F720-790C-8C85-35BB-26217EB5DF1F}"/>
              </a:ext>
            </a:extLst>
          </p:cNvPr>
          <p:cNvGrpSpPr/>
          <p:nvPr/>
        </p:nvGrpSpPr>
        <p:grpSpPr>
          <a:xfrm>
            <a:off x="6895189" y="1894561"/>
            <a:ext cx="4138397" cy="1424100"/>
            <a:chOff x="923461" y="1868306"/>
            <a:chExt cx="4138397" cy="1424100"/>
          </a:xfrm>
        </p:grpSpPr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1B3FD516-7E9F-8250-6FB7-965849C8DD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r="45142"/>
            <a:stretch/>
          </p:blipFill>
          <p:spPr>
            <a:xfrm>
              <a:off x="923461" y="1868306"/>
              <a:ext cx="3433272" cy="825658"/>
            </a:xfrm>
            <a:prstGeom prst="rect">
              <a:avLst/>
            </a:prstGeom>
          </p:spPr>
        </p:pic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05A2A803-CAD2-ACC2-B88E-69CD6176AF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54075"/>
            <a:stretch/>
          </p:blipFill>
          <p:spPr>
            <a:xfrm>
              <a:off x="2187657" y="2466748"/>
              <a:ext cx="2874201" cy="825658"/>
            </a:xfrm>
            <a:prstGeom prst="rect">
              <a:avLst/>
            </a:prstGeom>
          </p:spPr>
        </p:pic>
      </p:grp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4DE0F6CD-4078-0ACD-44FD-5B5583FEA4ED}"/>
              </a:ext>
            </a:extLst>
          </p:cNvPr>
          <p:cNvCxnSpPr>
            <a:cxnSpLocks/>
          </p:cNvCxnSpPr>
          <p:nvPr/>
        </p:nvCxnSpPr>
        <p:spPr>
          <a:xfrm>
            <a:off x="10082609" y="3429000"/>
            <a:ext cx="0" cy="3372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071BD722-4A17-E6E4-736D-F3E055E88A0A}"/>
              </a:ext>
            </a:extLst>
          </p:cNvPr>
          <p:cNvCxnSpPr>
            <a:cxnSpLocks/>
          </p:cNvCxnSpPr>
          <p:nvPr/>
        </p:nvCxnSpPr>
        <p:spPr>
          <a:xfrm>
            <a:off x="5720281" y="3202103"/>
            <a:ext cx="177063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图片 29">
            <a:extLst>
              <a:ext uri="{FF2B5EF4-FFF2-40B4-BE49-F238E27FC236}">
                <a16:creationId xmlns:a16="http://schemas.microsoft.com/office/drawing/2014/main" id="{1D0F6B17-53E9-0D46-C526-FAFD8EA3FE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72578" y="3882578"/>
            <a:ext cx="2069454" cy="2828470"/>
          </a:xfrm>
          <a:prstGeom prst="rect">
            <a:avLst/>
          </a:prstGeom>
        </p:spPr>
      </p:pic>
      <p:cxnSp>
        <p:nvCxnSpPr>
          <p:cNvPr id="6" name="直接箭头连接符 25">
            <a:extLst>
              <a:ext uri="{FF2B5EF4-FFF2-40B4-BE49-F238E27FC236}">
                <a16:creationId xmlns:a16="http://schemas.microsoft.com/office/drawing/2014/main" id="{5E7272AB-85D3-D9C9-6B81-EFD735FE7D86}"/>
              </a:ext>
            </a:extLst>
          </p:cNvPr>
          <p:cNvCxnSpPr>
            <a:cxnSpLocks/>
          </p:cNvCxnSpPr>
          <p:nvPr/>
        </p:nvCxnSpPr>
        <p:spPr>
          <a:xfrm flipV="1">
            <a:off x="6681203" y="3597621"/>
            <a:ext cx="2915282" cy="7771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2">
            <a:extLst>
              <a:ext uri="{FF2B5EF4-FFF2-40B4-BE49-F238E27FC236}">
                <a16:creationId xmlns:a16="http://schemas.microsoft.com/office/drawing/2014/main" id="{0FE46E71-FB3F-1CFD-E3D3-FEA95EC2E84C}"/>
              </a:ext>
            </a:extLst>
          </p:cNvPr>
          <p:cNvSpPr txBox="1"/>
          <p:nvPr/>
        </p:nvSpPr>
        <p:spPr>
          <a:xfrm>
            <a:off x="6252485" y="3782520"/>
            <a:ext cx="66901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noProof="0" dirty="0">
                <a:latin typeface="YaleNew" panose="02000602050000020003" pitchFamily="2" charset="77"/>
              </a:rPr>
              <a:t>Trion states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F34E13B-C1D5-0565-7D33-220965539B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19389" y="4168130"/>
            <a:ext cx="3786210" cy="790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4369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24DCD6-11B2-9691-215C-D755277EAC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BD50D41-CD3A-7B64-A148-B7762CDFC0B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46163" y="1503356"/>
            <a:ext cx="3690112" cy="1925644"/>
          </a:xfrm>
        </p:spPr>
        <p:txBody>
          <a:bodyPr/>
          <a:lstStyle/>
          <a:p>
            <a:r>
              <a:rPr lang="en-US" noProof="0" dirty="0"/>
              <a:t>Positive </a:t>
            </a:r>
            <a:r>
              <a:rPr lang="en-US" noProof="0" dirty="0" err="1"/>
              <a:t>trion</a:t>
            </a:r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E2F6F7-C91A-920D-9B09-758AAE2C65F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noProof="0" dirty="0"/>
              <a:t>Comparison of signature of a positive </a:t>
            </a:r>
            <a:r>
              <a:rPr lang="en-US" noProof="0" dirty="0" err="1"/>
              <a:t>trion</a:t>
            </a:r>
            <a:r>
              <a:rPr lang="en-US" noProof="0" dirty="0"/>
              <a:t> with that of an exciton</a:t>
            </a:r>
          </a:p>
        </p:txBody>
      </p:sp>
      <p:pic>
        <p:nvPicPr>
          <p:cNvPr id="4" name="图片 5">
            <a:extLst>
              <a:ext uri="{FF2B5EF4-FFF2-40B4-BE49-F238E27FC236}">
                <a16:creationId xmlns:a16="http://schemas.microsoft.com/office/drawing/2014/main" id="{2E254663-B7F3-DB79-2A04-6E103A45A1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9695" y="1964989"/>
            <a:ext cx="4164444" cy="3908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7387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E3A5A5-EB55-B611-6D72-68CC7C37EE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E650BE2-87FA-9BEF-C9DC-553268DFF5B1}"/>
              </a:ext>
            </a:extLst>
          </p:cNvPr>
          <p:cNvSpPr txBox="1"/>
          <p:nvPr/>
        </p:nvSpPr>
        <p:spPr>
          <a:xfrm>
            <a:off x="908070" y="568597"/>
            <a:ext cx="102313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noProof="0" dirty="0" err="1">
                <a:latin typeface="YaleNew" panose="02000602050000020003" pitchFamily="2" charset="77"/>
              </a:rPr>
              <a:t>ehh</a:t>
            </a:r>
            <a:r>
              <a:rPr lang="en-US" sz="3600" noProof="0" dirty="0">
                <a:latin typeface="YaleNew" panose="02000602050000020003" pitchFamily="2" charset="77"/>
              </a:rPr>
              <a:t>, i.e. positive </a:t>
            </a:r>
            <a:r>
              <a:rPr lang="en-US" sz="3600" noProof="0" dirty="0" err="1">
                <a:latin typeface="YaleNew" panose="02000602050000020003" pitchFamily="2" charset="77"/>
              </a:rPr>
              <a:t>trion</a:t>
            </a:r>
            <a:r>
              <a:rPr lang="en-US" sz="3600" noProof="0" dirty="0">
                <a:latin typeface="YaleNew" panose="02000602050000020003" pitchFamily="2" charset="77"/>
              </a:rPr>
              <a:t>: main results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2">
                <a:extLst>
                  <a:ext uri="{FF2B5EF4-FFF2-40B4-BE49-F238E27FC236}">
                    <a16:creationId xmlns:a16="http://schemas.microsoft.com/office/drawing/2014/main" id="{5A143FDD-0FD5-2A85-3564-C509EF182F6E}"/>
                  </a:ext>
                </a:extLst>
              </p:cNvPr>
              <p:cNvSpPr txBox="1"/>
              <p:nvPr/>
            </p:nvSpPr>
            <p:spPr>
              <a:xfrm>
                <a:off x="5026851" y="3245089"/>
                <a:ext cx="6923723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noProof="0" dirty="0">
                    <a:latin typeface="YaleNew" panose="02000602050000020003" pitchFamily="2" charset="77"/>
                  </a:rPr>
                  <a:t>Asymmetric line shape: hard upper edge, soft lower edge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noProof="0" dirty="0">
                    <a:latin typeface="YaleNew" panose="02000602050000020003" pitchFamily="2" charset="77"/>
                  </a:rPr>
                  <a:t>“Double dispersion relation”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noProof="0" dirty="0">
                    <a:latin typeface="YaleNew" panose="02000602050000020003" pitchFamily="2" charset="77"/>
                  </a:rPr>
                  <a:t>Upper edge: effective mass </a:t>
                </a:r>
                <a14:m>
                  <m:oMath xmlns:m="http://schemas.openxmlformats.org/officeDocument/2006/math"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2</m:t>
                    </m:r>
                    <m:sSub>
                      <m:sSubPr>
                        <m:ctrlPr>
                          <a:rPr lang="en-US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</m:oMath>
                </a14:m>
                <a:r>
                  <a:rPr lang="en-US" noProof="0" dirty="0">
                    <a:latin typeface="YaleNew" panose="02000602050000020003" pitchFamily="2" charset="77"/>
                  </a:rPr>
                  <a:t> 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noProof="0" dirty="0">
                    <a:latin typeface="YaleNew" panose="02000602050000020003" pitchFamily="2" charset="77"/>
                  </a:rPr>
                  <a:t>Peak of signature: effective mass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</m:oMath>
                </a14:m>
                <a:r>
                  <a:rPr lang="en-US" noProof="0" dirty="0">
                    <a:latin typeface="YaleNew" panose="02000602050000020003" pitchFamily="2" charset="77"/>
                  </a:rPr>
                  <a:t> and </a:t>
                </a:r>
                <a14:m>
                  <m:oMath xmlns:m="http://schemas.openxmlformats.org/officeDocument/2006/math">
                    <m:r>
                      <a:rPr lang="en-US" i="1" noProof="0">
                        <a:latin typeface="Cambria Math" panose="02040503050406030204" pitchFamily="18" charset="0"/>
                      </a:rPr>
                      <m:t>2</m:t>
                    </m:r>
                    <m:sSub>
                      <m:sSubPr>
                        <m:ctrlPr>
                          <a:rPr lang="en-US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noProof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 noProof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</m:oMath>
                </a14:m>
                <a:r>
                  <a:rPr lang="en-US" noProof="0" dirty="0">
                    <a:latin typeface="YaleNew" panose="02000602050000020003" pitchFamily="2" charset="77"/>
                  </a:rPr>
                  <a:t> </a:t>
                </a:r>
              </a:p>
            </p:txBody>
          </p:sp>
        </mc:Choice>
        <mc:Fallback>
          <p:sp>
            <p:nvSpPr>
              <p:cNvPr id="4" name="TextBox 2">
                <a:extLst>
                  <a:ext uri="{FF2B5EF4-FFF2-40B4-BE49-F238E27FC236}">
                    <a16:creationId xmlns:a16="http://schemas.microsoft.com/office/drawing/2014/main" id="{5A143FDD-0FD5-2A85-3564-C509EF182F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6851" y="3245089"/>
                <a:ext cx="6923723" cy="1200329"/>
              </a:xfrm>
              <a:prstGeom prst="rect">
                <a:avLst/>
              </a:prstGeom>
              <a:blipFill>
                <a:blip r:embed="rId2"/>
                <a:stretch>
                  <a:fillRect l="-617" t="-2538" b="-71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>
            <a:extLst>
              <a:ext uri="{FF2B5EF4-FFF2-40B4-BE49-F238E27FC236}">
                <a16:creationId xmlns:a16="http://schemas.microsoft.com/office/drawing/2014/main" id="{7B152218-B672-FFDF-5F92-CCB2AD9280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070" y="2534971"/>
            <a:ext cx="3751161" cy="3520412"/>
          </a:xfrm>
          <a:prstGeom prst="rect">
            <a:avLst/>
          </a:prstGeom>
        </p:spPr>
      </p:pic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CED88735-3653-BD80-3999-63273DD33F8E}"/>
              </a:ext>
            </a:extLst>
          </p:cNvPr>
          <p:cNvCxnSpPr>
            <a:cxnSpLocks/>
          </p:cNvCxnSpPr>
          <p:nvPr/>
        </p:nvCxnSpPr>
        <p:spPr>
          <a:xfrm flipH="1">
            <a:off x="2783650" y="4169530"/>
            <a:ext cx="1652253" cy="4240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2CD37098-178B-6DFB-D703-A7E268274316}"/>
              </a:ext>
            </a:extLst>
          </p:cNvPr>
          <p:cNvCxnSpPr>
            <a:cxnSpLocks/>
          </p:cNvCxnSpPr>
          <p:nvPr/>
        </p:nvCxnSpPr>
        <p:spPr>
          <a:xfrm flipH="1">
            <a:off x="2783650" y="3949081"/>
            <a:ext cx="1575699" cy="615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6661DC9E-DECC-31E4-E221-409C83505BEE}"/>
              </a:ext>
            </a:extLst>
          </p:cNvPr>
          <p:cNvGrpSpPr/>
          <p:nvPr/>
        </p:nvGrpSpPr>
        <p:grpSpPr>
          <a:xfrm>
            <a:off x="8581491" y="568597"/>
            <a:ext cx="4555726" cy="2582650"/>
            <a:chOff x="8216165" y="503385"/>
            <a:chExt cx="4555726" cy="2582650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5ED895A1-DC3E-1953-843E-41BB3027CDE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55004" t="55193"/>
            <a:stretch/>
          </p:blipFill>
          <p:spPr>
            <a:xfrm>
              <a:off x="8216165" y="870857"/>
              <a:ext cx="2643189" cy="2215178"/>
            </a:xfrm>
            <a:prstGeom prst="rect">
              <a:avLst/>
            </a:prstGeom>
          </p:spPr>
        </p:pic>
        <p:cxnSp>
          <p:nvCxnSpPr>
            <p:cNvPr id="31" name="直接箭头连接符 30">
              <a:extLst>
                <a:ext uri="{FF2B5EF4-FFF2-40B4-BE49-F238E27FC236}">
                  <a16:creationId xmlns:a16="http://schemas.microsoft.com/office/drawing/2014/main" id="{452611C8-C488-4B41-8528-FA99AC07BA2F}"/>
                </a:ext>
              </a:extLst>
            </p:cNvPr>
            <p:cNvCxnSpPr/>
            <p:nvPr/>
          </p:nvCxnSpPr>
          <p:spPr>
            <a:xfrm flipV="1">
              <a:off x="9832063" y="870857"/>
              <a:ext cx="740424" cy="713499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7528EE3E-E679-8DAD-031D-DDADE47D9FFE}"/>
                </a:ext>
              </a:extLst>
            </p:cNvPr>
            <p:cNvSpPr txBox="1"/>
            <p:nvPr/>
          </p:nvSpPr>
          <p:spPr>
            <a:xfrm>
              <a:off x="10128702" y="503385"/>
              <a:ext cx="2643189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noProof="0" dirty="0">
                  <a:latin typeface="YaleNew" panose="02000602050000020003" pitchFamily="2" charset="77"/>
                </a:rPr>
                <a:t>To ARPES detector</a:t>
              </a:r>
            </a:p>
          </p:txBody>
        </p:sp>
      </p:grpSp>
      <p:sp>
        <p:nvSpPr>
          <p:cNvPr id="34" name="TextBox 2">
            <a:extLst>
              <a:ext uri="{FF2B5EF4-FFF2-40B4-BE49-F238E27FC236}">
                <a16:creationId xmlns:a16="http://schemas.microsoft.com/office/drawing/2014/main" id="{81DE8163-E189-6574-614D-1C4B8639DF40}"/>
              </a:ext>
            </a:extLst>
          </p:cNvPr>
          <p:cNvSpPr txBox="1"/>
          <p:nvPr/>
        </p:nvSpPr>
        <p:spPr>
          <a:xfrm>
            <a:off x="1060470" y="1660066"/>
            <a:ext cx="60401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>
                <a:latin typeface="YaleNew" panose="02000602050000020003" pitchFamily="2" charset="77"/>
              </a:rPr>
              <a:t>Initial state: </a:t>
            </a:r>
            <a:r>
              <a:rPr lang="en-US" noProof="0" dirty="0" err="1">
                <a:latin typeface="YaleNew" panose="02000602050000020003" pitchFamily="2" charset="77"/>
              </a:rPr>
              <a:t>trion</a:t>
            </a:r>
            <a:endParaRPr lang="en-US" noProof="0" dirty="0">
              <a:latin typeface="YaleNew" panose="02000602050000020003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>
                <a:latin typeface="YaleNew" panose="02000602050000020003" pitchFamily="2" charset="77"/>
              </a:rPr>
              <a:t>Final state: two holes (assuming there is no interaction)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noProof="0" dirty="0">
              <a:latin typeface="YaleNew" panose="02000602050000020003" pitchFamily="2" charset="77"/>
            </a:endParaRPr>
          </a:p>
        </p:txBody>
      </p: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5EB07F0D-4E81-7B30-EBFB-C4C554DE6D65}"/>
              </a:ext>
            </a:extLst>
          </p:cNvPr>
          <p:cNvCxnSpPr>
            <a:cxnSpLocks/>
          </p:cNvCxnSpPr>
          <p:nvPr/>
        </p:nvCxnSpPr>
        <p:spPr>
          <a:xfrm flipH="1">
            <a:off x="4510601" y="3949081"/>
            <a:ext cx="73337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B8387EDB-6B6F-CEDC-7ADD-6897DA0AE231}"/>
              </a:ext>
            </a:extLst>
          </p:cNvPr>
          <p:cNvCxnSpPr>
            <a:cxnSpLocks/>
          </p:cNvCxnSpPr>
          <p:nvPr/>
        </p:nvCxnSpPr>
        <p:spPr>
          <a:xfrm flipH="1" flipV="1">
            <a:off x="4530935" y="4169530"/>
            <a:ext cx="908682" cy="707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53015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15635B-AB49-9C69-43A3-D4BA74CA75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8A72C50-49A1-EC4F-6FFF-3EFD19DFD2EF}"/>
              </a:ext>
            </a:extLst>
          </p:cNvPr>
          <p:cNvSpPr txBox="1"/>
          <p:nvPr/>
        </p:nvSpPr>
        <p:spPr>
          <a:xfrm>
            <a:off x="908070" y="568597"/>
            <a:ext cx="102313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noProof="0" dirty="0" err="1">
                <a:latin typeface="YaleNew" panose="02000602050000020003" pitchFamily="2" charset="77"/>
              </a:rPr>
              <a:t>ehh</a:t>
            </a:r>
            <a:r>
              <a:rPr lang="en-US" sz="3600" noProof="0" dirty="0">
                <a:latin typeface="YaleNew" panose="02000602050000020003" pitchFamily="2" charset="77"/>
              </a:rPr>
              <a:t>, i.e. positive </a:t>
            </a:r>
            <a:r>
              <a:rPr lang="en-US" sz="3600" noProof="0" dirty="0" err="1">
                <a:latin typeface="YaleNew" panose="02000602050000020003" pitchFamily="2" charset="77"/>
              </a:rPr>
              <a:t>trion</a:t>
            </a:r>
            <a:r>
              <a:rPr lang="en-US" sz="3600" noProof="0" dirty="0">
                <a:latin typeface="YaleNew" panose="02000602050000020003" pitchFamily="2" charset="77"/>
              </a:rPr>
              <a:t>: line shape</a:t>
            </a:r>
          </a:p>
        </p:txBody>
      </p:sp>
      <p:sp>
        <p:nvSpPr>
          <p:cNvPr id="4" name="TextBox 2">
            <a:extLst>
              <a:ext uri="{FF2B5EF4-FFF2-40B4-BE49-F238E27FC236}">
                <a16:creationId xmlns:a16="http://schemas.microsoft.com/office/drawing/2014/main" id="{88A4839A-A7EE-7F07-9868-77000F0431C4}"/>
              </a:ext>
            </a:extLst>
          </p:cNvPr>
          <p:cNvSpPr txBox="1"/>
          <p:nvPr/>
        </p:nvSpPr>
        <p:spPr>
          <a:xfrm>
            <a:off x="5026851" y="3245089"/>
            <a:ext cx="69237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>
                <a:latin typeface="YaleNew" panose="02000602050000020003" pitchFamily="2" charset="77"/>
              </a:rPr>
              <a:t>The </a:t>
            </a:r>
            <a:r>
              <a:rPr lang="en-US" noProof="0" dirty="0" err="1">
                <a:latin typeface="YaleNew" panose="02000602050000020003" pitchFamily="2" charset="77"/>
              </a:rPr>
              <a:t>lineshape</a:t>
            </a:r>
            <a:r>
              <a:rPr lang="en-US" noProof="0" dirty="0">
                <a:latin typeface="YaleNew" panose="02000602050000020003" pitchFamily="2" charset="77"/>
              </a:rPr>
              <a:t> at a given momentum now is asymmetric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noProof="0" dirty="0">
                <a:latin typeface="YaleNew" panose="02000602050000020003" pitchFamily="2" charset="77"/>
              </a:rPr>
              <a:t>Hard upper edge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noProof="0" dirty="0">
                <a:latin typeface="YaleNew" panose="02000602050000020003" pitchFamily="2" charset="77"/>
              </a:rPr>
              <a:t>Soft lower edge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>
                <a:latin typeface="YaleNew" panose="02000602050000020003" pitchFamily="2" charset="77"/>
              </a:rPr>
              <a:t>Why? The allowed output electron energies: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D105ED4-A5D0-672B-3E0F-88CB0202DC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070" y="2534971"/>
            <a:ext cx="3751161" cy="3520412"/>
          </a:xfrm>
          <a:prstGeom prst="rect">
            <a:avLst/>
          </a:prstGeom>
        </p:spPr>
      </p:pic>
      <p:grpSp>
        <p:nvGrpSpPr>
          <p:cNvPr id="33" name="组合 32">
            <a:extLst>
              <a:ext uri="{FF2B5EF4-FFF2-40B4-BE49-F238E27FC236}">
                <a16:creationId xmlns:a16="http://schemas.microsoft.com/office/drawing/2014/main" id="{77ABAB58-F7BA-4D83-BDAA-32BD07ED6F33}"/>
              </a:ext>
            </a:extLst>
          </p:cNvPr>
          <p:cNvGrpSpPr/>
          <p:nvPr/>
        </p:nvGrpSpPr>
        <p:grpSpPr>
          <a:xfrm>
            <a:off x="8581491" y="568597"/>
            <a:ext cx="4555726" cy="2582650"/>
            <a:chOff x="8216165" y="503385"/>
            <a:chExt cx="4555726" cy="2582650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C87C0F87-2716-5688-8665-207EFAE6ED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55004" t="55193"/>
            <a:stretch/>
          </p:blipFill>
          <p:spPr>
            <a:xfrm>
              <a:off x="8216165" y="870857"/>
              <a:ext cx="2643189" cy="2215178"/>
            </a:xfrm>
            <a:prstGeom prst="rect">
              <a:avLst/>
            </a:prstGeom>
          </p:spPr>
        </p:pic>
        <p:cxnSp>
          <p:nvCxnSpPr>
            <p:cNvPr id="31" name="直接箭头连接符 30">
              <a:extLst>
                <a:ext uri="{FF2B5EF4-FFF2-40B4-BE49-F238E27FC236}">
                  <a16:creationId xmlns:a16="http://schemas.microsoft.com/office/drawing/2014/main" id="{B6D3177D-68A6-BF2D-9E68-EBCCBFEB97B9}"/>
                </a:ext>
              </a:extLst>
            </p:cNvPr>
            <p:cNvCxnSpPr/>
            <p:nvPr/>
          </p:nvCxnSpPr>
          <p:spPr>
            <a:xfrm flipV="1">
              <a:off x="9832063" y="870857"/>
              <a:ext cx="740424" cy="713499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57BFE30F-F583-CA48-2705-CB8B9BAFECB3}"/>
                </a:ext>
              </a:extLst>
            </p:cNvPr>
            <p:cNvSpPr txBox="1"/>
            <p:nvPr/>
          </p:nvSpPr>
          <p:spPr>
            <a:xfrm>
              <a:off x="10128702" y="503385"/>
              <a:ext cx="2643189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noProof="0" dirty="0">
                  <a:latin typeface="YaleNew" panose="02000602050000020003" pitchFamily="2" charset="77"/>
                </a:rPr>
                <a:t>To ARPES detector</a:t>
              </a:r>
            </a:p>
          </p:txBody>
        </p:sp>
      </p:grpSp>
      <p:sp>
        <p:nvSpPr>
          <p:cNvPr id="34" name="TextBox 2">
            <a:extLst>
              <a:ext uri="{FF2B5EF4-FFF2-40B4-BE49-F238E27FC236}">
                <a16:creationId xmlns:a16="http://schemas.microsoft.com/office/drawing/2014/main" id="{BA5EEBB1-B407-15E2-DFD3-512992C9A2F7}"/>
              </a:ext>
            </a:extLst>
          </p:cNvPr>
          <p:cNvSpPr txBox="1"/>
          <p:nvPr/>
        </p:nvSpPr>
        <p:spPr>
          <a:xfrm>
            <a:off x="1060470" y="1660066"/>
            <a:ext cx="60401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>
                <a:latin typeface="YaleNew" panose="02000602050000020003" pitchFamily="2" charset="77"/>
              </a:rPr>
              <a:t>Initial state: </a:t>
            </a:r>
            <a:r>
              <a:rPr lang="en-US" noProof="0" dirty="0" err="1">
                <a:latin typeface="YaleNew" panose="02000602050000020003" pitchFamily="2" charset="77"/>
              </a:rPr>
              <a:t>trion</a:t>
            </a:r>
            <a:endParaRPr lang="en-US" noProof="0" dirty="0">
              <a:latin typeface="YaleNew" panose="02000602050000020003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>
                <a:latin typeface="YaleNew" panose="02000602050000020003" pitchFamily="2" charset="77"/>
              </a:rPr>
              <a:t>Final state: two holes (assuming there is no interaction)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noProof="0" dirty="0">
              <a:latin typeface="YaleNew" panose="02000602050000020003" pitchFamily="2" charset="77"/>
            </a:endParaRPr>
          </a:p>
        </p:txBody>
      </p:sp>
      <p:pic>
        <p:nvPicPr>
          <p:cNvPr id="36" name="图片 35">
            <a:extLst>
              <a:ext uri="{FF2B5EF4-FFF2-40B4-BE49-F238E27FC236}">
                <a16:creationId xmlns:a16="http://schemas.microsoft.com/office/drawing/2014/main" id="{4B69A8A1-D546-5EA6-B87F-63147FFB47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0695" y="4506873"/>
            <a:ext cx="3319920" cy="76073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Box 2">
                <a:extLst>
                  <a:ext uri="{FF2B5EF4-FFF2-40B4-BE49-F238E27FC236}">
                    <a16:creationId xmlns:a16="http://schemas.microsoft.com/office/drawing/2014/main" id="{45923C39-8065-B184-600A-E53AC1EBD495}"/>
                  </a:ext>
                </a:extLst>
              </p:cNvPr>
              <p:cNvSpPr txBox="1"/>
              <p:nvPr/>
            </p:nvSpPr>
            <p:spPr>
              <a:xfrm>
                <a:off x="5119629" y="5329062"/>
                <a:ext cx="752806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noProof="0" dirty="0">
                    <a:latin typeface="YaleNew" panose="02000602050000020003" pitchFamily="2" charset="77"/>
                  </a:rPr>
                  <a:t>Constraint: momentum conservation (</a:t>
                </a:r>
                <a14:m>
                  <m:oMath xmlns:m="http://schemas.openxmlformats.org/officeDocument/2006/math"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noProof="0" dirty="0">
                    <a:latin typeface="YaleNew" panose="02000602050000020003" pitchFamily="2" charset="77"/>
                  </a:rPr>
                  <a:t>);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noProof="0" dirty="0">
                    <a:latin typeface="YaleNew" panose="02000602050000020003" pitchFamily="2" charset="77"/>
                  </a:rPr>
                  <a:t> is fixed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b="0" noProof="0" dirty="0"/>
                  <a:t>So: </a:t>
                </a:r>
                <a14:m>
                  <m:oMath xmlns:m="http://schemas.openxmlformats.org/officeDocument/2006/math"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US" noProof="0" dirty="0">
                    <a:latin typeface="YaleNew" panose="02000602050000020003" pitchFamily="2" charset="77"/>
                  </a:rPr>
                  <a:t> has an upper bound, but no lower bound</a:t>
                </a:r>
              </a:p>
            </p:txBody>
          </p:sp>
        </mc:Choice>
        <mc:Fallback>
          <p:sp>
            <p:nvSpPr>
              <p:cNvPr id="37" name="TextBox 2">
                <a:extLst>
                  <a:ext uri="{FF2B5EF4-FFF2-40B4-BE49-F238E27FC236}">
                    <a16:creationId xmlns:a16="http://schemas.microsoft.com/office/drawing/2014/main" id="{45923C39-8065-B184-600A-E53AC1EBD4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9629" y="5329062"/>
                <a:ext cx="7528062" cy="646331"/>
              </a:xfrm>
              <a:prstGeom prst="rect">
                <a:avLst/>
              </a:prstGeom>
              <a:blipFill>
                <a:blip r:embed="rId5"/>
                <a:stretch>
                  <a:fillRect l="-567" t="-4717" b="-141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25DAA827-F0F5-06B9-6FA8-A337DC03F199}"/>
              </a:ext>
            </a:extLst>
          </p:cNvPr>
          <p:cNvCxnSpPr>
            <a:cxnSpLocks/>
          </p:cNvCxnSpPr>
          <p:nvPr/>
        </p:nvCxnSpPr>
        <p:spPr>
          <a:xfrm flipH="1">
            <a:off x="2783650" y="4169530"/>
            <a:ext cx="1652253" cy="4240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5BABC1BF-D740-8806-2E21-0EFBAAB65F97}"/>
              </a:ext>
            </a:extLst>
          </p:cNvPr>
          <p:cNvCxnSpPr>
            <a:cxnSpLocks/>
          </p:cNvCxnSpPr>
          <p:nvPr/>
        </p:nvCxnSpPr>
        <p:spPr>
          <a:xfrm flipH="1">
            <a:off x="2783650" y="3949081"/>
            <a:ext cx="1575699" cy="615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64082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1AE6DE-8F69-9588-249A-792F952327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7FDE299-7377-82B7-B0EB-3172D92AD9B0}"/>
              </a:ext>
            </a:extLst>
          </p:cNvPr>
          <p:cNvSpPr txBox="1"/>
          <p:nvPr/>
        </p:nvSpPr>
        <p:spPr>
          <a:xfrm>
            <a:off x="908070" y="568597"/>
            <a:ext cx="102313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noProof="0" dirty="0" err="1">
                <a:latin typeface="YaleNew" panose="02000602050000020003" pitchFamily="2" charset="77"/>
              </a:rPr>
              <a:t>ehh</a:t>
            </a:r>
            <a:r>
              <a:rPr lang="en-US" sz="3600" noProof="0" dirty="0">
                <a:latin typeface="YaleNew" panose="02000602050000020003" pitchFamily="2" charset="77"/>
              </a:rPr>
              <a:t>, i.e. positive </a:t>
            </a:r>
            <a:r>
              <a:rPr lang="en-US" sz="3600" noProof="0" dirty="0" err="1">
                <a:latin typeface="YaleNew" panose="02000602050000020003" pitchFamily="2" charset="77"/>
              </a:rPr>
              <a:t>trion</a:t>
            </a:r>
            <a:r>
              <a:rPr lang="en-US" sz="3600" noProof="0" dirty="0">
                <a:latin typeface="YaleNew" panose="02000602050000020003" pitchFamily="2" charset="77"/>
              </a:rPr>
              <a:t>: where is the peak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543D33C-9584-54EB-6B5D-8ED489829F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070" y="2534971"/>
            <a:ext cx="3751161" cy="3520412"/>
          </a:xfrm>
          <a:prstGeom prst="rect">
            <a:avLst/>
          </a:prstGeom>
        </p:spPr>
      </p:pic>
      <p:grpSp>
        <p:nvGrpSpPr>
          <p:cNvPr id="33" name="组合 32">
            <a:extLst>
              <a:ext uri="{FF2B5EF4-FFF2-40B4-BE49-F238E27FC236}">
                <a16:creationId xmlns:a16="http://schemas.microsoft.com/office/drawing/2014/main" id="{BFE1FD07-FACB-0BD1-A461-5FB9B565AB87}"/>
              </a:ext>
            </a:extLst>
          </p:cNvPr>
          <p:cNvGrpSpPr/>
          <p:nvPr/>
        </p:nvGrpSpPr>
        <p:grpSpPr>
          <a:xfrm>
            <a:off x="8581491" y="568597"/>
            <a:ext cx="4555726" cy="2582650"/>
            <a:chOff x="8216165" y="503385"/>
            <a:chExt cx="4555726" cy="2582650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32E27D7A-CA64-13DF-DAC6-D2C3D6697C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55004" t="55193"/>
            <a:stretch/>
          </p:blipFill>
          <p:spPr>
            <a:xfrm>
              <a:off x="8216165" y="870857"/>
              <a:ext cx="2643189" cy="2215178"/>
            </a:xfrm>
            <a:prstGeom prst="rect">
              <a:avLst/>
            </a:prstGeom>
          </p:spPr>
        </p:pic>
        <p:cxnSp>
          <p:nvCxnSpPr>
            <p:cNvPr id="31" name="直接箭头连接符 30">
              <a:extLst>
                <a:ext uri="{FF2B5EF4-FFF2-40B4-BE49-F238E27FC236}">
                  <a16:creationId xmlns:a16="http://schemas.microsoft.com/office/drawing/2014/main" id="{1B5FBDBF-C584-DE0B-A528-A750EE1A28CC}"/>
                </a:ext>
              </a:extLst>
            </p:cNvPr>
            <p:cNvCxnSpPr/>
            <p:nvPr/>
          </p:nvCxnSpPr>
          <p:spPr>
            <a:xfrm flipV="1">
              <a:off x="9832063" y="870857"/>
              <a:ext cx="740424" cy="713499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98B81162-1941-07C0-B80E-D70ADE1E65B8}"/>
                </a:ext>
              </a:extLst>
            </p:cNvPr>
            <p:cNvSpPr txBox="1"/>
            <p:nvPr/>
          </p:nvSpPr>
          <p:spPr>
            <a:xfrm>
              <a:off x="10128702" y="503385"/>
              <a:ext cx="2643189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noProof="0" dirty="0">
                  <a:latin typeface="YaleNew" panose="02000602050000020003" pitchFamily="2" charset="77"/>
                </a:rPr>
                <a:t>To ARPES detector</a:t>
              </a:r>
            </a:p>
          </p:txBody>
        </p:sp>
      </p:grpSp>
      <p:sp>
        <p:nvSpPr>
          <p:cNvPr id="34" name="TextBox 2">
            <a:extLst>
              <a:ext uri="{FF2B5EF4-FFF2-40B4-BE49-F238E27FC236}">
                <a16:creationId xmlns:a16="http://schemas.microsoft.com/office/drawing/2014/main" id="{07660CA2-820C-01CC-0431-30FB9EF0CCE3}"/>
              </a:ext>
            </a:extLst>
          </p:cNvPr>
          <p:cNvSpPr txBox="1"/>
          <p:nvPr/>
        </p:nvSpPr>
        <p:spPr>
          <a:xfrm>
            <a:off x="1060470" y="1660066"/>
            <a:ext cx="60401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>
                <a:latin typeface="YaleNew" panose="02000602050000020003" pitchFamily="2" charset="77"/>
              </a:rPr>
              <a:t>Initial state: </a:t>
            </a:r>
            <a:r>
              <a:rPr lang="en-US" noProof="0" dirty="0" err="1">
                <a:latin typeface="YaleNew" panose="02000602050000020003" pitchFamily="2" charset="77"/>
              </a:rPr>
              <a:t>trion</a:t>
            </a:r>
            <a:endParaRPr lang="en-US" noProof="0" dirty="0">
              <a:latin typeface="YaleNew" panose="02000602050000020003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>
                <a:latin typeface="YaleNew" panose="02000602050000020003" pitchFamily="2" charset="77"/>
              </a:rPr>
              <a:t>Final state: two holes (assuming there is no interaction)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noProof="0" dirty="0">
              <a:latin typeface="YaleNew" panose="02000602050000020003" pitchFamily="2" charset="77"/>
            </a:endParaRPr>
          </a:p>
        </p:txBody>
      </p:sp>
      <p:sp>
        <p:nvSpPr>
          <p:cNvPr id="37" name="TextBox 2">
            <a:extLst>
              <a:ext uri="{FF2B5EF4-FFF2-40B4-BE49-F238E27FC236}">
                <a16:creationId xmlns:a16="http://schemas.microsoft.com/office/drawing/2014/main" id="{52CE2E60-0D37-F4F4-1385-47FE4F9597BB}"/>
              </a:ext>
            </a:extLst>
          </p:cNvPr>
          <p:cNvSpPr txBox="1"/>
          <p:nvPr/>
        </p:nvSpPr>
        <p:spPr>
          <a:xfrm>
            <a:off x="5119629" y="3370648"/>
            <a:ext cx="75280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>
                <a:latin typeface="YaleNew" panose="02000602050000020003" pitchFamily="2" charset="77"/>
              </a:rPr>
              <a:t>The frequency where intensity is highest is not the upper edge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noProof="0" dirty="0">
                <a:latin typeface="YaleNew" panose="02000602050000020003" pitchFamily="2" charset="77"/>
              </a:rPr>
              <a:t>Let’s inspect FGR</a:t>
            </a:r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351A8694-5842-FA45-8D08-384C26EB43F8}"/>
              </a:ext>
            </a:extLst>
          </p:cNvPr>
          <p:cNvCxnSpPr>
            <a:cxnSpLocks/>
          </p:cNvCxnSpPr>
          <p:nvPr/>
        </p:nvCxnSpPr>
        <p:spPr>
          <a:xfrm flipH="1">
            <a:off x="4524244" y="4092203"/>
            <a:ext cx="5185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片 6">
            <a:extLst>
              <a:ext uri="{FF2B5EF4-FFF2-40B4-BE49-F238E27FC236}">
                <a16:creationId xmlns:a16="http://schemas.microsoft.com/office/drawing/2014/main" id="{EE0AD25B-09A3-EF78-1C40-DCE0E787C04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45142"/>
          <a:stretch/>
        </p:blipFill>
        <p:spPr>
          <a:xfrm>
            <a:off x="5463572" y="4057729"/>
            <a:ext cx="3433272" cy="82565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1DBBDA5C-C2D7-A059-D8F6-BF2E345456A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4075"/>
          <a:stretch/>
        </p:blipFill>
        <p:spPr>
          <a:xfrm>
            <a:off x="8896844" y="4016979"/>
            <a:ext cx="2874201" cy="825658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42F2C009-910A-79FE-C260-8B9BA0305213}"/>
              </a:ext>
            </a:extLst>
          </p:cNvPr>
          <p:cNvSpPr txBox="1"/>
          <p:nvPr/>
        </p:nvSpPr>
        <p:spPr>
          <a:xfrm>
            <a:off x="7057996" y="4709124"/>
            <a:ext cx="264318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noProof="0" dirty="0">
                <a:latin typeface="YaleNew" panose="02000602050000020003" pitchFamily="2" charset="77"/>
              </a:rPr>
              <a:t>Structural factor</a:t>
            </a:r>
          </a:p>
        </p:txBody>
      </p:sp>
      <p:sp>
        <p:nvSpPr>
          <p:cNvPr id="13" name="TextBox 2">
            <a:extLst>
              <a:ext uri="{FF2B5EF4-FFF2-40B4-BE49-F238E27FC236}">
                <a16:creationId xmlns:a16="http://schemas.microsoft.com/office/drawing/2014/main" id="{3230EC88-9163-39CB-11F6-39B32A93D734}"/>
              </a:ext>
            </a:extLst>
          </p:cNvPr>
          <p:cNvSpPr txBox="1"/>
          <p:nvPr/>
        </p:nvSpPr>
        <p:spPr>
          <a:xfrm>
            <a:off x="5609155" y="5169034"/>
            <a:ext cx="63142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>
                <a:latin typeface="YaleNew" panose="02000602050000020003" pitchFamily="2" charset="77"/>
              </a:rPr>
              <a:t>Energy conservation relation determines a subspace in momentum space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>
                <a:latin typeface="YaleNew" panose="02000602050000020003" pitchFamily="2" charset="77"/>
              </a:rPr>
              <a:t>We want the subspace to collect as much structural factor weight as possible to </a:t>
            </a:r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E12870FE-30D7-689A-9679-ECE7C33A4702}"/>
              </a:ext>
            </a:extLst>
          </p:cNvPr>
          <p:cNvCxnSpPr/>
          <p:nvPr/>
        </p:nvCxnSpPr>
        <p:spPr>
          <a:xfrm>
            <a:off x="6690511" y="4663310"/>
            <a:ext cx="21275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16B1F594-21FF-57D1-C6C2-AD1042E66D00}"/>
              </a:ext>
            </a:extLst>
          </p:cNvPr>
          <p:cNvCxnSpPr>
            <a:cxnSpLocks/>
          </p:cNvCxnSpPr>
          <p:nvPr/>
        </p:nvCxnSpPr>
        <p:spPr>
          <a:xfrm flipH="1">
            <a:off x="2783650" y="4169530"/>
            <a:ext cx="1652253" cy="4240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F34A4BBA-545C-84AC-BE31-24AEFCDE77CB}"/>
              </a:ext>
            </a:extLst>
          </p:cNvPr>
          <p:cNvCxnSpPr>
            <a:cxnSpLocks/>
          </p:cNvCxnSpPr>
          <p:nvPr/>
        </p:nvCxnSpPr>
        <p:spPr>
          <a:xfrm flipH="1">
            <a:off x="2783650" y="3949081"/>
            <a:ext cx="1575699" cy="615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88603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8BF4CCF-9377-A885-CE10-64EB1E7CF9A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46163" y="1503356"/>
            <a:ext cx="3690112" cy="1925644"/>
          </a:xfrm>
        </p:spPr>
        <p:txBody>
          <a:bodyPr/>
          <a:lstStyle/>
          <a:p>
            <a:r>
              <a:rPr lang="en-US" noProof="0" dirty="0"/>
              <a:t>General theory of tr-ARPES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3D060F-16AA-B129-C6D8-6150E5A5E9E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noProof="0" dirty="0"/>
              <a:t>Direct detection of the electron constituent of a composite excitation</a:t>
            </a:r>
          </a:p>
        </p:txBody>
      </p:sp>
      <p:pic>
        <p:nvPicPr>
          <p:cNvPr id="4" name="图片 4" descr="图片包含 图形用户界面&#10;&#10;描述已自动生成">
            <a:extLst>
              <a:ext uri="{FF2B5EF4-FFF2-40B4-BE49-F238E27FC236}">
                <a16:creationId xmlns:a16="http://schemas.microsoft.com/office/drawing/2014/main" id="{41A43F92-2907-424A-BF60-17C28A6EE7B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40292"/>
          <a:stretch/>
        </p:blipFill>
        <p:spPr>
          <a:xfrm>
            <a:off x="4646104" y="2090859"/>
            <a:ext cx="7036308" cy="4607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9075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2F5460-1F7D-2EA0-1EBB-20021986AB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77CE29B-DF25-D351-9A32-8E1621440C5E}"/>
              </a:ext>
            </a:extLst>
          </p:cNvPr>
          <p:cNvSpPr txBox="1"/>
          <p:nvPr/>
        </p:nvSpPr>
        <p:spPr>
          <a:xfrm>
            <a:off x="908070" y="568597"/>
            <a:ext cx="102313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noProof="0" dirty="0" err="1">
                <a:latin typeface="YaleNew" panose="02000602050000020003" pitchFamily="2" charset="77"/>
              </a:rPr>
              <a:t>ehh</a:t>
            </a:r>
            <a:r>
              <a:rPr lang="en-US" sz="3600" noProof="0" dirty="0">
                <a:latin typeface="YaleNew" panose="02000602050000020003" pitchFamily="2" charset="77"/>
              </a:rPr>
              <a:t>, i.e. positive </a:t>
            </a:r>
            <a:r>
              <a:rPr lang="en-US" sz="3600" noProof="0" dirty="0" err="1">
                <a:latin typeface="YaleNew" panose="02000602050000020003" pitchFamily="2" charset="77"/>
              </a:rPr>
              <a:t>trion</a:t>
            </a:r>
            <a:r>
              <a:rPr lang="en-US" sz="3600" noProof="0" dirty="0">
                <a:latin typeface="YaleNew" panose="02000602050000020003" pitchFamily="2" charset="77"/>
              </a:rPr>
              <a:t>: where is the peak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2">
                <a:extLst>
                  <a:ext uri="{FF2B5EF4-FFF2-40B4-BE49-F238E27FC236}">
                    <a16:creationId xmlns:a16="http://schemas.microsoft.com/office/drawing/2014/main" id="{51E13B33-7BA1-0FD3-A3EA-B29236A70C80}"/>
                  </a:ext>
                </a:extLst>
              </p:cNvPr>
              <p:cNvSpPr txBox="1"/>
              <p:nvPr/>
            </p:nvSpPr>
            <p:spPr>
              <a:xfrm>
                <a:off x="295634" y="1619747"/>
                <a:ext cx="6402877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noProof="0" dirty="0">
                    <a:latin typeface="YaleNew" panose="02000602050000020003" pitchFamily="2" charset="77"/>
                  </a:rPr>
                  <a:t>Finding the peak with given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noProof="0" dirty="0">
                    <a:latin typeface="YaleNew" panose="02000602050000020003" pitchFamily="2" charset="77"/>
                  </a:rPr>
                  <a:t>, maximize intensity </a:t>
                </a:r>
                <a:r>
                  <a:rPr lang="en-US" noProof="0" dirty="0" err="1">
                    <a:latin typeface="YaleNew" panose="02000602050000020003" pitchFamily="2" charset="77"/>
                  </a:rPr>
                  <a:t>w.r.t.</a:t>
                </a:r>
                <a:r>
                  <a:rPr lang="en-US" noProof="0" dirty="0">
                    <a:latin typeface="YaleNew" panose="02000602050000020003" pitchFamily="2" charset="77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endParaRPr lang="en-US" noProof="0" dirty="0">
                  <a:latin typeface="YaleNew" panose="02000602050000020003" pitchFamily="2" charset="77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noProof="0" dirty="0">
                    <a:latin typeface="YaleNew" panose="02000602050000020003" pitchFamily="2" charset="77"/>
                  </a:rPr>
                  <a:t>When </a:t>
                </a:r>
                <a14:m>
                  <m:oMath xmlns:m="http://schemas.openxmlformats.org/officeDocument/2006/math"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US" noProof="0" dirty="0">
                    <a:latin typeface="YaleNew" panose="02000602050000020003" pitchFamily="2" charset="77"/>
                  </a:rPr>
                  <a:t> changes, the energy conservation-allowed circle in momentum space gets zoomed in and out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noProof="0" dirty="0">
                    <a:latin typeface="YaleNew" panose="02000602050000020003" pitchFamily="2" charset="77"/>
                  </a:rPr>
                  <a:t>Adjust </a:t>
                </a:r>
                <a14:m>
                  <m:oMath xmlns:m="http://schemas.openxmlformats.org/officeDocument/2006/math"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US" noProof="0" dirty="0">
                    <a:latin typeface="YaleNew" panose="02000602050000020003" pitchFamily="2" charset="77"/>
                  </a:rPr>
                  <a:t> to collect more structural factor weight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noProof="0" dirty="0">
                  <a:latin typeface="YaleNew" panose="02000602050000020003" pitchFamily="2" charset="77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noProof="0" dirty="0">
                  <a:latin typeface="YaleNew" panose="02000602050000020003" pitchFamily="2" charset="77"/>
                </a:endParaRPr>
              </a:p>
            </p:txBody>
          </p:sp>
        </mc:Choice>
        <mc:Fallback>
          <p:sp>
            <p:nvSpPr>
              <p:cNvPr id="4" name="TextBox 2">
                <a:extLst>
                  <a:ext uri="{FF2B5EF4-FFF2-40B4-BE49-F238E27FC236}">
                    <a16:creationId xmlns:a16="http://schemas.microsoft.com/office/drawing/2014/main" id="{51E13B33-7BA1-0FD3-A3EA-B29236A70C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634" y="1619747"/>
                <a:ext cx="6402877" cy="1754326"/>
              </a:xfrm>
              <a:prstGeom prst="rect">
                <a:avLst/>
              </a:prstGeom>
              <a:blipFill>
                <a:blip r:embed="rId2"/>
                <a:stretch>
                  <a:fillRect l="-571" t="-20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文本框 19">
            <a:extLst>
              <a:ext uri="{FF2B5EF4-FFF2-40B4-BE49-F238E27FC236}">
                <a16:creationId xmlns:a16="http://schemas.microsoft.com/office/drawing/2014/main" id="{34C46DA4-826A-ACC1-AE6E-911C74C49F20}"/>
              </a:ext>
            </a:extLst>
          </p:cNvPr>
          <p:cNvSpPr txBox="1"/>
          <p:nvPr/>
        </p:nvSpPr>
        <p:spPr>
          <a:xfrm>
            <a:off x="6698511" y="2807401"/>
            <a:ext cx="206098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noProof="0" dirty="0">
                <a:latin typeface="YaleNew" panose="02000602050000020003" pitchFamily="2" charset="77"/>
              </a:rPr>
              <a:t>Energy conservation allowed momenta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ECC14EE6-F634-1511-FB84-367B97ACA8ED}"/>
              </a:ext>
            </a:extLst>
          </p:cNvPr>
          <p:cNvSpPr txBox="1"/>
          <p:nvPr/>
        </p:nvSpPr>
        <p:spPr>
          <a:xfrm>
            <a:off x="6757008" y="1620877"/>
            <a:ext cx="17721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noProof="0" dirty="0">
                <a:latin typeface="YaleNew" panose="02000602050000020003" pitchFamily="2" charset="77"/>
              </a:rPr>
              <a:t>Trion structural factor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EE2E27AD-153E-2398-ECD1-ECA0DF3A8A51}"/>
              </a:ext>
            </a:extLst>
          </p:cNvPr>
          <p:cNvSpPr txBox="1"/>
          <p:nvPr/>
        </p:nvSpPr>
        <p:spPr>
          <a:xfrm>
            <a:off x="6757008" y="4615317"/>
            <a:ext cx="140697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noProof="0" dirty="0">
                <a:latin typeface="YaleNew" panose="02000602050000020003" pitchFamily="2" charset="77"/>
              </a:rPr>
              <a:t>Weight collected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62481B-3E07-8062-1C33-13BB28116F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8963" y="887081"/>
            <a:ext cx="3603037" cy="5083838"/>
          </a:xfrm>
          <a:prstGeom prst="rect">
            <a:avLst/>
          </a:prstGeom>
        </p:spPr>
      </p:pic>
      <p:pic>
        <p:nvPicPr>
          <p:cNvPr id="11" name="图片 5">
            <a:extLst>
              <a:ext uri="{FF2B5EF4-FFF2-40B4-BE49-F238E27FC236}">
                <a16:creationId xmlns:a16="http://schemas.microsoft.com/office/drawing/2014/main" id="{203800D2-24D9-2D16-3748-CDD4F262231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39416"/>
          <a:stretch/>
        </p:blipFill>
        <p:spPr>
          <a:xfrm>
            <a:off x="718435" y="3008999"/>
            <a:ext cx="2272616" cy="3520412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544E43B-172C-8DE1-A96B-8DCF583835BA}"/>
              </a:ext>
            </a:extLst>
          </p:cNvPr>
          <p:cNvCxnSpPr>
            <a:cxnSpLocks/>
          </p:cNvCxnSpPr>
          <p:nvPr/>
        </p:nvCxnSpPr>
        <p:spPr>
          <a:xfrm>
            <a:off x="1180698" y="4111549"/>
            <a:ext cx="30615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AB674B9-A287-01D7-4F3C-3E26294A3D76}"/>
              </a:ext>
            </a:extLst>
          </p:cNvPr>
          <p:cNvCxnSpPr>
            <a:cxnSpLocks/>
          </p:cNvCxnSpPr>
          <p:nvPr/>
        </p:nvCxnSpPr>
        <p:spPr>
          <a:xfrm>
            <a:off x="1180698" y="4321658"/>
            <a:ext cx="30615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F15E0BE-C8FB-ACE2-C45C-E96B3A39DEB0}"/>
              </a:ext>
            </a:extLst>
          </p:cNvPr>
          <p:cNvCxnSpPr>
            <a:cxnSpLocks/>
          </p:cNvCxnSpPr>
          <p:nvPr/>
        </p:nvCxnSpPr>
        <p:spPr>
          <a:xfrm>
            <a:off x="1180021" y="4523791"/>
            <a:ext cx="30615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51FD69E-8886-3527-7299-3C025E640E07}"/>
              </a:ext>
            </a:extLst>
          </p:cNvPr>
          <p:cNvCxnSpPr>
            <a:cxnSpLocks/>
          </p:cNvCxnSpPr>
          <p:nvPr/>
        </p:nvCxnSpPr>
        <p:spPr>
          <a:xfrm>
            <a:off x="1188039" y="4714695"/>
            <a:ext cx="30615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>
            <a:extLst>
              <a:ext uri="{FF2B5EF4-FFF2-40B4-BE49-F238E27FC236}">
                <a16:creationId xmlns:a16="http://schemas.microsoft.com/office/drawing/2014/main" id="{81DFBDB6-9CC7-601C-8BB9-2A5E8F0342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16691" y="3429000"/>
            <a:ext cx="3398089" cy="910673"/>
          </a:xfrm>
          <a:prstGeom prst="rect">
            <a:avLst/>
          </a:prstGeom>
        </p:spPr>
      </p:pic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1BA5F65-1EE4-0721-BE31-E7BDFF79EFA7}"/>
              </a:ext>
            </a:extLst>
          </p:cNvPr>
          <p:cNvCxnSpPr/>
          <p:nvPr/>
        </p:nvCxnSpPr>
        <p:spPr>
          <a:xfrm flipV="1">
            <a:off x="6023767" y="1928654"/>
            <a:ext cx="1214431" cy="14019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C54644D8-8A9B-802F-40E6-9F431DCC3F4F}"/>
              </a:ext>
            </a:extLst>
          </p:cNvPr>
          <p:cNvSpPr/>
          <p:nvPr/>
        </p:nvSpPr>
        <p:spPr>
          <a:xfrm>
            <a:off x="4965234" y="3374073"/>
            <a:ext cx="1649546" cy="6492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F8DAF96-2411-999A-4CFE-5546EFF1B953}"/>
              </a:ext>
            </a:extLst>
          </p:cNvPr>
          <p:cNvSpPr/>
          <p:nvPr/>
        </p:nvSpPr>
        <p:spPr>
          <a:xfrm>
            <a:off x="4069838" y="4046969"/>
            <a:ext cx="2148082" cy="2746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391272D1-0110-9ED4-21DE-F5681CB70DEC}"/>
              </a:ext>
            </a:extLst>
          </p:cNvPr>
          <p:cNvCxnSpPr>
            <a:cxnSpLocks/>
            <a:endCxn id="20" idx="2"/>
          </p:cNvCxnSpPr>
          <p:nvPr/>
        </p:nvCxnSpPr>
        <p:spPr>
          <a:xfrm flipV="1">
            <a:off x="6429676" y="3330621"/>
            <a:ext cx="1299328" cy="824630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30DDB23D-630D-5D97-9E34-33C73F07CE5B}"/>
              </a:ext>
            </a:extLst>
          </p:cNvPr>
          <p:cNvGrpSpPr/>
          <p:nvPr/>
        </p:nvGrpSpPr>
        <p:grpSpPr>
          <a:xfrm>
            <a:off x="8652932" y="5384800"/>
            <a:ext cx="465668" cy="443786"/>
            <a:chOff x="8652932" y="5384800"/>
            <a:chExt cx="465668" cy="443786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D88C07C-8DC6-61B8-7A2A-3437E153B576}"/>
                </a:ext>
              </a:extLst>
            </p:cNvPr>
            <p:cNvCxnSpPr>
              <a:cxnSpLocks/>
            </p:cNvCxnSpPr>
            <p:nvPr/>
          </p:nvCxnSpPr>
          <p:spPr>
            <a:xfrm>
              <a:off x="8652933" y="5384800"/>
              <a:ext cx="0" cy="4318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91F1EB3A-E217-0322-BDDF-A209F6009C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52933" y="5816600"/>
              <a:ext cx="46566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7620837C-B232-C46E-DD70-F7BEF042A539}"/>
                    </a:ext>
                  </a:extLst>
                </p:cNvPr>
                <p:cNvSpPr txBox="1"/>
                <p:nvPr/>
              </p:nvSpPr>
              <p:spPr>
                <a:xfrm>
                  <a:off x="8652932" y="5459254"/>
                  <a:ext cx="422801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noProof="0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altLang="zh-CN" b="0" i="1" noProof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7620837C-B232-C46E-DD70-F7BEF042A53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52932" y="5459254"/>
                  <a:ext cx="422801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5" name="TextBox 2">
            <a:extLst>
              <a:ext uri="{FF2B5EF4-FFF2-40B4-BE49-F238E27FC236}">
                <a16:creationId xmlns:a16="http://schemas.microsoft.com/office/drawing/2014/main" id="{B08B7BE3-6D09-8140-DBE9-0718D3E09904}"/>
              </a:ext>
            </a:extLst>
          </p:cNvPr>
          <p:cNvSpPr txBox="1"/>
          <p:nvPr/>
        </p:nvSpPr>
        <p:spPr>
          <a:xfrm>
            <a:off x="3753574" y="5509254"/>
            <a:ext cx="38901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YaleNew" panose="02000602050000020003" pitchFamily="2" charset="77"/>
              </a:rPr>
              <a:t>Maximization of ARPES intensity: let the energy conservation circle collects as much weight as possible</a:t>
            </a:r>
            <a:endParaRPr lang="en-US" noProof="0" dirty="0">
              <a:latin typeface="YaleNew" panose="02000602050000020003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309900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5DE840-0716-F67F-7042-7F27AAD0A6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3A93404-0C65-84A4-70EF-C3AAE2FC80AF}"/>
              </a:ext>
            </a:extLst>
          </p:cNvPr>
          <p:cNvSpPr txBox="1"/>
          <p:nvPr/>
        </p:nvSpPr>
        <p:spPr>
          <a:xfrm>
            <a:off x="908070" y="568597"/>
            <a:ext cx="102313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noProof="0" dirty="0" err="1">
                <a:latin typeface="YaleNew" panose="02000602050000020003" pitchFamily="2" charset="77"/>
              </a:rPr>
              <a:t>ehh</a:t>
            </a:r>
            <a:r>
              <a:rPr lang="en-US" sz="3600" noProof="0" dirty="0">
                <a:latin typeface="YaleNew" panose="02000602050000020003" pitchFamily="2" charset="77"/>
              </a:rPr>
              <a:t>, i.e. positive </a:t>
            </a:r>
            <a:r>
              <a:rPr lang="en-US" sz="3600" noProof="0" dirty="0" err="1">
                <a:latin typeface="YaleNew" panose="02000602050000020003" pitchFamily="2" charset="77"/>
              </a:rPr>
              <a:t>trion</a:t>
            </a:r>
            <a:r>
              <a:rPr lang="en-US" sz="3600" noProof="0" dirty="0">
                <a:latin typeface="YaleNew" panose="02000602050000020003" pitchFamily="2" charset="77"/>
              </a:rPr>
              <a:t>: where is the peak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2">
                <a:extLst>
                  <a:ext uri="{FF2B5EF4-FFF2-40B4-BE49-F238E27FC236}">
                    <a16:creationId xmlns:a16="http://schemas.microsoft.com/office/drawing/2014/main" id="{2E0FB931-DDDC-FC48-DDBA-89252BA6D4C5}"/>
                  </a:ext>
                </a:extLst>
              </p:cNvPr>
              <p:cNvSpPr txBox="1"/>
              <p:nvPr/>
            </p:nvSpPr>
            <p:spPr>
              <a:xfrm>
                <a:off x="295634" y="1619747"/>
                <a:ext cx="6402877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noProof="0" dirty="0">
                    <a:latin typeface="YaleNew" panose="02000602050000020003" pitchFamily="2" charset="77"/>
                  </a:rPr>
                  <a:t>Finding the peak with given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noProof="0" dirty="0">
                    <a:latin typeface="YaleNew" panose="02000602050000020003" pitchFamily="2" charset="77"/>
                  </a:rPr>
                  <a:t>, </a:t>
                </a:r>
                <a:r>
                  <a:rPr lang="en-US" altLang="zh-CN" dirty="0">
                    <a:latin typeface="YaleNew" panose="02000602050000020003" pitchFamily="2" charset="77"/>
                  </a:rPr>
                  <a:t>maximize intensity </a:t>
                </a:r>
                <a:r>
                  <a:rPr lang="en-US" altLang="zh-CN" dirty="0" err="1">
                    <a:latin typeface="YaleNew" panose="02000602050000020003" pitchFamily="2" charset="77"/>
                  </a:rPr>
                  <a:t>w.r.t.</a:t>
                </a:r>
                <a:r>
                  <a:rPr lang="en-US" altLang="zh-CN" dirty="0">
                    <a:latin typeface="YaleNew" panose="02000602050000020003" pitchFamily="2" charset="77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endParaRPr lang="en-US" noProof="0" dirty="0">
                  <a:latin typeface="YaleNew" panose="02000602050000020003" pitchFamily="2" charset="77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noProof="0" dirty="0">
                    <a:latin typeface="YaleNew" panose="02000602050000020003" pitchFamily="2" charset="77"/>
                  </a:rPr>
                  <a:t>When </a:t>
                </a:r>
                <a14:m>
                  <m:oMath xmlns:m="http://schemas.openxmlformats.org/officeDocument/2006/math"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US" noProof="0" dirty="0">
                    <a:latin typeface="YaleNew" panose="02000602050000020003" pitchFamily="2" charset="77"/>
                  </a:rPr>
                  <a:t> changes, the energy conservation-allowed circle in momentum space gets zoomed in and out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noProof="0" dirty="0">
                    <a:latin typeface="YaleNew" panose="02000602050000020003" pitchFamily="2" charset="77"/>
                  </a:rPr>
                  <a:t>Adjust </a:t>
                </a:r>
                <a14:m>
                  <m:oMath xmlns:m="http://schemas.openxmlformats.org/officeDocument/2006/math"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US" noProof="0" dirty="0">
                    <a:latin typeface="YaleNew" panose="02000602050000020003" pitchFamily="2" charset="77"/>
                  </a:rPr>
                  <a:t> to collect more structural factor weight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noProof="0" dirty="0">
                  <a:latin typeface="YaleNew" panose="02000602050000020003" pitchFamily="2" charset="77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noProof="0" dirty="0">
                  <a:latin typeface="YaleNew" panose="02000602050000020003" pitchFamily="2" charset="77"/>
                </a:endParaRPr>
              </a:p>
            </p:txBody>
          </p:sp>
        </mc:Choice>
        <mc:Fallback>
          <p:sp>
            <p:nvSpPr>
              <p:cNvPr id="4" name="TextBox 2">
                <a:extLst>
                  <a:ext uri="{FF2B5EF4-FFF2-40B4-BE49-F238E27FC236}">
                    <a16:creationId xmlns:a16="http://schemas.microsoft.com/office/drawing/2014/main" id="{2E0FB931-DDDC-FC48-DDBA-89252BA6D4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634" y="1619747"/>
                <a:ext cx="6402877" cy="1754326"/>
              </a:xfrm>
              <a:prstGeom prst="rect">
                <a:avLst/>
              </a:prstGeom>
              <a:blipFill>
                <a:blip r:embed="rId2"/>
                <a:stretch>
                  <a:fillRect l="-571" t="-20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2">
                <a:extLst>
                  <a:ext uri="{FF2B5EF4-FFF2-40B4-BE49-F238E27FC236}">
                    <a16:creationId xmlns:a16="http://schemas.microsoft.com/office/drawing/2014/main" id="{0D888FD3-899F-66DC-31F3-AFEDE25D4E71}"/>
                  </a:ext>
                </a:extLst>
              </p:cNvPr>
              <p:cNvSpPr txBox="1"/>
              <p:nvPr/>
            </p:nvSpPr>
            <p:spPr>
              <a:xfrm>
                <a:off x="295634" y="2997883"/>
                <a:ext cx="6585757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noProof="0" dirty="0">
                    <a:latin typeface="YaleNew" panose="02000602050000020003" pitchFamily="2" charset="77"/>
                  </a:rPr>
                  <a:t>When the peaks are sharp and round enough: setting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noProof="0" dirty="0">
                    <a:latin typeface="YaleNew" panose="02000602050000020003" pitchFamily="2" charset="77"/>
                  </a:rPr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noProof="0" dirty="0">
                    <a:latin typeface="YaleNew" panose="02000602050000020003" pitchFamily="2" charset="77"/>
                  </a:rPr>
                  <a:t> to zero makes the momentum circle </a:t>
                </a:r>
                <a:r>
                  <a:rPr lang="en-US" noProof="0" dirty="0" err="1">
                    <a:latin typeface="YaleNew" panose="02000602050000020003" pitchFamily="2" charset="77"/>
                  </a:rPr>
                  <a:t>approx</a:t>
                </a:r>
                <a:r>
                  <a:rPr lang="en-US" dirty="0" err="1">
                    <a:latin typeface="YaleNew" panose="02000602050000020003" pitchFamily="2" charset="77"/>
                  </a:rPr>
                  <a:t>imately</a:t>
                </a:r>
                <a:r>
                  <a:rPr lang="en-US" noProof="0" dirty="0">
                    <a:latin typeface="YaleNew" panose="02000602050000020003" pitchFamily="2" charset="77"/>
                  </a:rPr>
                  <a:t> pass the peaks of the structural factor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noProof="0" dirty="0">
                  <a:latin typeface="YaleNew" panose="02000602050000020003" pitchFamily="2" charset="77"/>
                </a:endParaRPr>
              </a:p>
            </p:txBody>
          </p:sp>
        </mc:Choice>
        <mc:Fallback>
          <p:sp>
            <p:nvSpPr>
              <p:cNvPr id="19" name="TextBox 2">
                <a:extLst>
                  <a:ext uri="{FF2B5EF4-FFF2-40B4-BE49-F238E27FC236}">
                    <a16:creationId xmlns:a16="http://schemas.microsoft.com/office/drawing/2014/main" id="{0D888FD3-899F-66DC-31F3-AFEDE25D4E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634" y="2997883"/>
                <a:ext cx="6585757" cy="1200329"/>
              </a:xfrm>
              <a:prstGeom prst="rect">
                <a:avLst/>
              </a:prstGeom>
              <a:blipFill>
                <a:blip r:embed="rId3"/>
                <a:stretch>
                  <a:fillRect l="-555" t="-30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文本框 22">
            <a:extLst>
              <a:ext uri="{FF2B5EF4-FFF2-40B4-BE49-F238E27FC236}">
                <a16:creationId xmlns:a16="http://schemas.microsoft.com/office/drawing/2014/main" id="{CEA0A581-CFC9-9E7F-D8D1-3B211365CCB3}"/>
              </a:ext>
            </a:extLst>
          </p:cNvPr>
          <p:cNvSpPr txBox="1"/>
          <p:nvPr/>
        </p:nvSpPr>
        <p:spPr>
          <a:xfrm>
            <a:off x="6881391" y="4565081"/>
            <a:ext cx="140697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noProof="0" dirty="0">
                <a:latin typeface="YaleNew" panose="02000602050000020003" pitchFamily="2" charset="77"/>
              </a:rPr>
              <a:t>Weight collected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3222FB-30A2-14BC-5719-5589E6F0EA5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45118"/>
          <a:stretch/>
        </p:blipFill>
        <p:spPr>
          <a:xfrm>
            <a:off x="8588963" y="887081"/>
            <a:ext cx="1977437" cy="5083838"/>
          </a:xfrm>
          <a:prstGeom prst="rect">
            <a:avLst/>
          </a:prstGeom>
        </p:spPr>
      </p:pic>
      <p:sp>
        <p:nvSpPr>
          <p:cNvPr id="3" name="文本框 19">
            <a:extLst>
              <a:ext uri="{FF2B5EF4-FFF2-40B4-BE49-F238E27FC236}">
                <a16:creationId xmlns:a16="http://schemas.microsoft.com/office/drawing/2014/main" id="{2B95A020-8BCE-6398-DD45-1E1CB8E81957}"/>
              </a:ext>
            </a:extLst>
          </p:cNvPr>
          <p:cNvSpPr txBox="1"/>
          <p:nvPr/>
        </p:nvSpPr>
        <p:spPr>
          <a:xfrm>
            <a:off x="6881391" y="2997883"/>
            <a:ext cx="206098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noProof="0" dirty="0">
                <a:latin typeface="YaleNew" panose="02000602050000020003" pitchFamily="2" charset="77"/>
              </a:rPr>
              <a:t>Energy conservation allowed momenta</a:t>
            </a:r>
          </a:p>
        </p:txBody>
      </p:sp>
      <p:sp>
        <p:nvSpPr>
          <p:cNvPr id="6" name="文本框 20">
            <a:extLst>
              <a:ext uri="{FF2B5EF4-FFF2-40B4-BE49-F238E27FC236}">
                <a16:creationId xmlns:a16="http://schemas.microsoft.com/office/drawing/2014/main" id="{CCB70710-D308-EBBB-0FF0-6621FE0A9BF5}"/>
              </a:ext>
            </a:extLst>
          </p:cNvPr>
          <p:cNvSpPr txBox="1"/>
          <p:nvPr/>
        </p:nvSpPr>
        <p:spPr>
          <a:xfrm>
            <a:off x="6881391" y="1737309"/>
            <a:ext cx="17721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noProof="0" dirty="0">
                <a:latin typeface="YaleNew" panose="02000602050000020003" pitchFamily="2" charset="77"/>
              </a:rPr>
              <a:t>Trion structural factor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83016F4-4429-7C1C-CEA4-A633F7CA69AF}"/>
              </a:ext>
            </a:extLst>
          </p:cNvPr>
          <p:cNvGrpSpPr/>
          <p:nvPr/>
        </p:nvGrpSpPr>
        <p:grpSpPr>
          <a:xfrm>
            <a:off x="8652932" y="5384800"/>
            <a:ext cx="465668" cy="443786"/>
            <a:chOff x="8652932" y="5384800"/>
            <a:chExt cx="465668" cy="443786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B445BAB-0A10-5AAA-9F41-4F950C8171F8}"/>
                </a:ext>
              </a:extLst>
            </p:cNvPr>
            <p:cNvCxnSpPr>
              <a:cxnSpLocks/>
            </p:cNvCxnSpPr>
            <p:nvPr/>
          </p:nvCxnSpPr>
          <p:spPr>
            <a:xfrm>
              <a:off x="8652933" y="5384800"/>
              <a:ext cx="0" cy="4318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753A6FCE-46F6-0101-17AB-714C8FECD1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52933" y="5816600"/>
              <a:ext cx="46566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2C1F2693-FE26-4AB4-0AC0-6D56977297E5}"/>
                    </a:ext>
                  </a:extLst>
                </p:cNvPr>
                <p:cNvSpPr txBox="1"/>
                <p:nvPr/>
              </p:nvSpPr>
              <p:spPr>
                <a:xfrm>
                  <a:off x="8652932" y="5459254"/>
                  <a:ext cx="422801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noProof="0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altLang="zh-CN" b="0" i="1" noProof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2C1F2693-FE26-4AB4-0AC0-6D56977297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52932" y="5459254"/>
                  <a:ext cx="422801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3648710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072EF8-3ED2-F3B7-B1F5-0B8EE45663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754E026-3944-058E-25A9-40BC2BC432C7}"/>
              </a:ext>
            </a:extLst>
          </p:cNvPr>
          <p:cNvSpPr txBox="1"/>
          <p:nvPr/>
        </p:nvSpPr>
        <p:spPr>
          <a:xfrm>
            <a:off x="908070" y="568597"/>
            <a:ext cx="102313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noProof="0" dirty="0" err="1">
                <a:latin typeface="YaleNew" panose="02000602050000020003" pitchFamily="2" charset="77"/>
              </a:rPr>
              <a:t>ehh</a:t>
            </a:r>
            <a:r>
              <a:rPr lang="en-US" sz="3600" noProof="0" dirty="0">
                <a:latin typeface="YaleNew" panose="02000602050000020003" pitchFamily="2" charset="77"/>
              </a:rPr>
              <a:t>, i.e. positive </a:t>
            </a:r>
            <a:r>
              <a:rPr lang="en-US" sz="3600" noProof="0" dirty="0" err="1">
                <a:latin typeface="YaleNew" panose="02000602050000020003" pitchFamily="2" charset="77"/>
              </a:rPr>
              <a:t>trion</a:t>
            </a:r>
            <a:r>
              <a:rPr lang="en-US" sz="3600" noProof="0" dirty="0">
                <a:latin typeface="YaleNew" panose="02000602050000020003" pitchFamily="2" charset="77"/>
              </a:rPr>
              <a:t>: where is the peak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2">
                <a:extLst>
                  <a:ext uri="{FF2B5EF4-FFF2-40B4-BE49-F238E27FC236}">
                    <a16:creationId xmlns:a16="http://schemas.microsoft.com/office/drawing/2014/main" id="{EBD6FD70-341F-1CAA-1E6D-FE65F9D6F529}"/>
                  </a:ext>
                </a:extLst>
              </p:cNvPr>
              <p:cNvSpPr txBox="1"/>
              <p:nvPr/>
            </p:nvSpPr>
            <p:spPr>
              <a:xfrm>
                <a:off x="295634" y="1619747"/>
                <a:ext cx="6402877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noProof="0" dirty="0">
                    <a:latin typeface="YaleNew" panose="02000602050000020003" pitchFamily="2" charset="77"/>
                  </a:rPr>
                  <a:t>Finding the peak with given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noProof="0" dirty="0">
                    <a:latin typeface="YaleNew" panose="02000602050000020003" pitchFamily="2" charset="77"/>
                  </a:rPr>
                  <a:t>, </a:t>
                </a:r>
                <a:r>
                  <a:rPr lang="en-US" altLang="zh-CN" dirty="0">
                    <a:latin typeface="YaleNew" panose="02000602050000020003" pitchFamily="2" charset="77"/>
                  </a:rPr>
                  <a:t>maximize intensity </a:t>
                </a:r>
                <a:r>
                  <a:rPr lang="en-US" altLang="zh-CN" dirty="0" err="1">
                    <a:latin typeface="YaleNew" panose="02000602050000020003" pitchFamily="2" charset="77"/>
                  </a:rPr>
                  <a:t>w.r.t.</a:t>
                </a:r>
                <a:r>
                  <a:rPr lang="en-US" altLang="zh-CN" dirty="0">
                    <a:latin typeface="YaleNew" panose="02000602050000020003" pitchFamily="2" charset="77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endParaRPr lang="en-US" noProof="0" dirty="0">
                  <a:latin typeface="YaleNew" panose="02000602050000020003" pitchFamily="2" charset="77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noProof="0" dirty="0">
                    <a:latin typeface="YaleNew" panose="02000602050000020003" pitchFamily="2" charset="77"/>
                  </a:rPr>
                  <a:t>When </a:t>
                </a:r>
                <a14:m>
                  <m:oMath xmlns:m="http://schemas.openxmlformats.org/officeDocument/2006/math"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US" noProof="0" dirty="0">
                    <a:latin typeface="YaleNew" panose="02000602050000020003" pitchFamily="2" charset="77"/>
                  </a:rPr>
                  <a:t> changes, the energy conservation-allowed circle in momentum space gets zoomed in and out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noProof="0" dirty="0">
                    <a:latin typeface="YaleNew" panose="02000602050000020003" pitchFamily="2" charset="77"/>
                  </a:rPr>
                  <a:t>Adjust </a:t>
                </a:r>
                <a14:m>
                  <m:oMath xmlns:m="http://schemas.openxmlformats.org/officeDocument/2006/math"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US" noProof="0" dirty="0">
                    <a:latin typeface="YaleNew" panose="02000602050000020003" pitchFamily="2" charset="77"/>
                  </a:rPr>
                  <a:t> to collect more structural factor weight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noProof="0" dirty="0">
                  <a:latin typeface="YaleNew" panose="02000602050000020003" pitchFamily="2" charset="77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noProof="0" dirty="0">
                  <a:latin typeface="YaleNew" panose="02000602050000020003" pitchFamily="2" charset="77"/>
                </a:endParaRPr>
              </a:p>
            </p:txBody>
          </p:sp>
        </mc:Choice>
        <mc:Fallback>
          <p:sp>
            <p:nvSpPr>
              <p:cNvPr id="4" name="TextBox 2">
                <a:extLst>
                  <a:ext uri="{FF2B5EF4-FFF2-40B4-BE49-F238E27FC236}">
                    <a16:creationId xmlns:a16="http://schemas.microsoft.com/office/drawing/2014/main" id="{EBD6FD70-341F-1CAA-1E6D-FE65F9D6F5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634" y="1619747"/>
                <a:ext cx="6402877" cy="1754326"/>
              </a:xfrm>
              <a:prstGeom prst="rect">
                <a:avLst/>
              </a:prstGeom>
              <a:blipFill>
                <a:blip r:embed="rId2"/>
                <a:stretch>
                  <a:fillRect l="-571" t="-20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2">
                <a:extLst>
                  <a:ext uri="{FF2B5EF4-FFF2-40B4-BE49-F238E27FC236}">
                    <a16:creationId xmlns:a16="http://schemas.microsoft.com/office/drawing/2014/main" id="{C770D311-DB54-6377-57B4-A418728E07C6}"/>
                  </a:ext>
                </a:extLst>
              </p:cNvPr>
              <p:cNvSpPr txBox="1"/>
              <p:nvPr/>
            </p:nvSpPr>
            <p:spPr>
              <a:xfrm>
                <a:off x="295634" y="3132561"/>
                <a:ext cx="7053433" cy="12250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noProof="0" dirty="0">
                    <a:latin typeface="YaleNew" panose="02000602050000020003" pitchFamily="2" charset="77"/>
                  </a:rPr>
                  <a:t>On the other hand, the upper edge of the intensity signature is arrived at when the energy conservation circle reduces to a single point.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noProof="0" dirty="0">
                  <a:latin typeface="YaleNew" panose="02000602050000020003" pitchFamily="2" charset="77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YaleNew" panose="02000602050000020003" pitchFamily="2" charset="77"/>
                  </a:rPr>
                  <a:t>Note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upper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noProof="0" dirty="0">
                    <a:latin typeface="YaleNew" panose="02000602050000020003" pitchFamily="2" charset="77"/>
                  </a:rPr>
                  <a:t> is non-zero: a discontinuity due to 2D nature</a:t>
                </a:r>
              </a:p>
            </p:txBody>
          </p:sp>
        </mc:Choice>
        <mc:Fallback>
          <p:sp>
            <p:nvSpPr>
              <p:cNvPr id="19" name="TextBox 2">
                <a:extLst>
                  <a:ext uri="{FF2B5EF4-FFF2-40B4-BE49-F238E27FC236}">
                    <a16:creationId xmlns:a16="http://schemas.microsoft.com/office/drawing/2014/main" id="{C770D311-DB54-6377-57B4-A418728E07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634" y="3132561"/>
                <a:ext cx="7053433" cy="1225015"/>
              </a:xfrm>
              <a:prstGeom prst="rect">
                <a:avLst/>
              </a:prstGeom>
              <a:blipFill>
                <a:blip r:embed="rId3"/>
                <a:stretch>
                  <a:fillRect l="-518" t="-2985" r="-777" b="-54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文本框 22">
            <a:extLst>
              <a:ext uri="{FF2B5EF4-FFF2-40B4-BE49-F238E27FC236}">
                <a16:creationId xmlns:a16="http://schemas.microsoft.com/office/drawing/2014/main" id="{2D112E41-3A1B-61E3-019F-74C5987C9F62}"/>
              </a:ext>
            </a:extLst>
          </p:cNvPr>
          <p:cNvSpPr txBox="1"/>
          <p:nvPr/>
        </p:nvSpPr>
        <p:spPr>
          <a:xfrm>
            <a:off x="8456193" y="4565081"/>
            <a:ext cx="140697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noProof="0" dirty="0">
                <a:latin typeface="YaleNew" panose="02000602050000020003" pitchFamily="2" charset="77"/>
              </a:rPr>
              <a:t>Weight collected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9177FE-5581-8C4D-6861-C53036FD158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4648" r="1880"/>
          <a:stretch/>
        </p:blipFill>
        <p:spPr>
          <a:xfrm>
            <a:off x="10533066" y="799512"/>
            <a:ext cx="1566334" cy="5083838"/>
          </a:xfrm>
          <a:prstGeom prst="rect">
            <a:avLst/>
          </a:prstGeom>
        </p:spPr>
      </p:pic>
      <p:sp>
        <p:nvSpPr>
          <p:cNvPr id="3" name="文本框 19">
            <a:extLst>
              <a:ext uri="{FF2B5EF4-FFF2-40B4-BE49-F238E27FC236}">
                <a16:creationId xmlns:a16="http://schemas.microsoft.com/office/drawing/2014/main" id="{EF7DA6D8-462B-D73C-EAFD-508D71590975}"/>
              </a:ext>
            </a:extLst>
          </p:cNvPr>
          <p:cNvSpPr txBox="1"/>
          <p:nvPr/>
        </p:nvSpPr>
        <p:spPr>
          <a:xfrm>
            <a:off x="8456193" y="2997883"/>
            <a:ext cx="206098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noProof="0" dirty="0">
                <a:latin typeface="YaleNew" panose="02000602050000020003" pitchFamily="2" charset="77"/>
              </a:rPr>
              <a:t>Energy conservation allowed momenta</a:t>
            </a:r>
          </a:p>
        </p:txBody>
      </p:sp>
      <p:sp>
        <p:nvSpPr>
          <p:cNvPr id="6" name="文本框 20">
            <a:extLst>
              <a:ext uri="{FF2B5EF4-FFF2-40B4-BE49-F238E27FC236}">
                <a16:creationId xmlns:a16="http://schemas.microsoft.com/office/drawing/2014/main" id="{2C386C30-4906-FF18-3D6D-2B94DAE23496}"/>
              </a:ext>
            </a:extLst>
          </p:cNvPr>
          <p:cNvSpPr txBox="1"/>
          <p:nvPr/>
        </p:nvSpPr>
        <p:spPr>
          <a:xfrm>
            <a:off x="8456193" y="1737309"/>
            <a:ext cx="17721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noProof="0" dirty="0">
                <a:latin typeface="YaleNew" panose="02000602050000020003" pitchFamily="2" charset="77"/>
              </a:rPr>
              <a:t>Trion structural factor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89BDAC9-0B9A-A82E-37D3-C98B4107E33C}"/>
              </a:ext>
            </a:extLst>
          </p:cNvPr>
          <p:cNvGrpSpPr/>
          <p:nvPr/>
        </p:nvGrpSpPr>
        <p:grpSpPr>
          <a:xfrm>
            <a:off x="8652932" y="5384800"/>
            <a:ext cx="465668" cy="443786"/>
            <a:chOff x="8652932" y="5384800"/>
            <a:chExt cx="465668" cy="443786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5C07E9BC-E226-FCAA-A673-C6C391978EAD}"/>
                </a:ext>
              </a:extLst>
            </p:cNvPr>
            <p:cNvCxnSpPr>
              <a:cxnSpLocks/>
            </p:cNvCxnSpPr>
            <p:nvPr/>
          </p:nvCxnSpPr>
          <p:spPr>
            <a:xfrm>
              <a:off x="8652933" y="5384800"/>
              <a:ext cx="0" cy="4318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CF8AAA1-6B80-0405-4F0D-4E651FEBB9C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52933" y="5816600"/>
              <a:ext cx="46566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126307C8-81CF-8F2E-F313-396D94822E30}"/>
                    </a:ext>
                  </a:extLst>
                </p:cNvPr>
                <p:cNvSpPr txBox="1"/>
                <p:nvPr/>
              </p:nvSpPr>
              <p:spPr>
                <a:xfrm>
                  <a:off x="8652932" y="5459254"/>
                  <a:ext cx="422801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noProof="0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altLang="zh-CN" b="0" i="1" noProof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126307C8-81CF-8F2E-F313-396D94822E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52932" y="5459254"/>
                  <a:ext cx="422801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6690927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5CE716-781F-9F1B-3596-E5838EFAC8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6D1C9AEF-4C6D-F28C-21AB-17B0699C81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634" y="2651373"/>
            <a:ext cx="2643190" cy="388441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B56E670-3FF3-26B3-48E9-2A84A7229EEA}"/>
              </a:ext>
            </a:extLst>
          </p:cNvPr>
          <p:cNvSpPr txBox="1"/>
          <p:nvPr/>
        </p:nvSpPr>
        <p:spPr>
          <a:xfrm>
            <a:off x="908070" y="568597"/>
            <a:ext cx="102313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noProof="0" dirty="0" err="1">
                <a:latin typeface="YaleNew" panose="02000602050000020003" pitchFamily="2" charset="77"/>
              </a:rPr>
              <a:t>ehh</a:t>
            </a:r>
            <a:r>
              <a:rPr lang="en-US" sz="3600" noProof="0" dirty="0">
                <a:latin typeface="YaleNew" panose="02000602050000020003" pitchFamily="2" charset="77"/>
              </a:rPr>
              <a:t>, i.e. positive </a:t>
            </a:r>
            <a:r>
              <a:rPr lang="en-US" sz="3600" noProof="0" dirty="0" err="1">
                <a:latin typeface="YaleNew" panose="02000602050000020003" pitchFamily="2" charset="77"/>
              </a:rPr>
              <a:t>trion</a:t>
            </a:r>
            <a:r>
              <a:rPr lang="en-US" sz="3600" noProof="0" dirty="0">
                <a:latin typeface="YaleNew" panose="02000602050000020003" pitchFamily="2" charset="77"/>
              </a:rPr>
              <a:t>: finite momentum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2">
                <a:extLst>
                  <a:ext uri="{FF2B5EF4-FFF2-40B4-BE49-F238E27FC236}">
                    <a16:creationId xmlns:a16="http://schemas.microsoft.com/office/drawing/2014/main" id="{F06D90F9-C8D0-1356-661A-98A4AB62AD86}"/>
                  </a:ext>
                </a:extLst>
              </p:cNvPr>
              <p:cNvSpPr txBox="1"/>
              <p:nvPr/>
            </p:nvSpPr>
            <p:spPr>
              <a:xfrm>
                <a:off x="3380931" y="3245089"/>
                <a:ext cx="6923723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noProof="0" dirty="0">
                    <a:latin typeface="YaleNew" panose="02000602050000020003" pitchFamily="2" charset="77"/>
                  </a:rPr>
                  <a:t>“Double dispersion relation”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noProof="0" dirty="0">
                    <a:latin typeface="YaleNew" panose="02000602050000020003" pitchFamily="2" charset="77"/>
                  </a:rPr>
                  <a:t>Upper edge: effective mass </a:t>
                </a:r>
                <a14:m>
                  <m:oMath xmlns:m="http://schemas.openxmlformats.org/officeDocument/2006/math"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2</m:t>
                    </m:r>
                    <m:sSub>
                      <m:sSubPr>
                        <m:ctrlPr>
                          <a:rPr lang="en-US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</m:oMath>
                </a14:m>
                <a:endParaRPr lang="en-US" noProof="0" dirty="0">
                  <a:latin typeface="YaleNew" panose="02000602050000020003" pitchFamily="2" charset="77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noProof="0" dirty="0">
                    <a:latin typeface="YaleNew" panose="02000602050000020003" pitchFamily="2" charset="77"/>
                  </a:rPr>
                  <a:t>Peak of signature: effective mass </a:t>
                </a:r>
                <a:r>
                  <a:rPr lang="en-US" altLang="zh-CN" dirty="0">
                    <a:latin typeface="YaleNew" panose="02000602050000020003" pitchFamily="2" charset="77"/>
                  </a:rPr>
                  <a:t>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</m:oMath>
                </a14:m>
                <a:r>
                  <a:rPr lang="en-US" altLang="zh-CN" dirty="0">
                    <a:latin typeface="YaleNew" panose="02000602050000020003" pitchFamily="2" charset="77"/>
                  </a:rPr>
                  <a:t> and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2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</m:oMath>
                </a14:m>
                <a:endParaRPr lang="en-US" noProof="0" dirty="0">
                  <a:latin typeface="YaleNew" panose="02000602050000020003" pitchFamily="2" charset="77"/>
                </a:endParaRPr>
              </a:p>
            </p:txBody>
          </p:sp>
        </mc:Choice>
        <mc:Fallback>
          <p:sp>
            <p:nvSpPr>
              <p:cNvPr id="4" name="TextBox 2">
                <a:extLst>
                  <a:ext uri="{FF2B5EF4-FFF2-40B4-BE49-F238E27FC236}">
                    <a16:creationId xmlns:a16="http://schemas.microsoft.com/office/drawing/2014/main" id="{F06D90F9-C8D0-1356-661A-98A4AB62AD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0931" y="3245089"/>
                <a:ext cx="6923723" cy="923330"/>
              </a:xfrm>
              <a:prstGeom prst="rect">
                <a:avLst/>
              </a:prstGeom>
              <a:blipFill>
                <a:blip r:embed="rId3"/>
                <a:stretch>
                  <a:fillRect l="-617" t="-3289" b="-92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30B74E3B-2C81-F646-2991-A3782E6416F5}"/>
              </a:ext>
            </a:extLst>
          </p:cNvPr>
          <p:cNvCxnSpPr>
            <a:cxnSpLocks/>
          </p:cNvCxnSpPr>
          <p:nvPr/>
        </p:nvCxnSpPr>
        <p:spPr>
          <a:xfrm flipH="1" flipV="1">
            <a:off x="1898145" y="4846692"/>
            <a:ext cx="1636117" cy="10267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2">
            <a:extLst>
              <a:ext uri="{FF2B5EF4-FFF2-40B4-BE49-F238E27FC236}">
                <a16:creationId xmlns:a16="http://schemas.microsoft.com/office/drawing/2014/main" id="{E7C38EEC-6BBD-0234-8F9F-9AA81F40322B}"/>
              </a:ext>
            </a:extLst>
          </p:cNvPr>
          <p:cNvSpPr txBox="1"/>
          <p:nvPr/>
        </p:nvSpPr>
        <p:spPr>
          <a:xfrm>
            <a:off x="1060470" y="1660066"/>
            <a:ext cx="60401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>
                <a:latin typeface="YaleNew" panose="02000602050000020003" pitchFamily="2" charset="77"/>
              </a:rPr>
              <a:t>Initial state: </a:t>
            </a:r>
            <a:r>
              <a:rPr lang="en-US" noProof="0" dirty="0" err="1">
                <a:latin typeface="YaleNew" panose="02000602050000020003" pitchFamily="2" charset="77"/>
              </a:rPr>
              <a:t>trion</a:t>
            </a:r>
            <a:endParaRPr lang="en-US" noProof="0" dirty="0">
              <a:latin typeface="YaleNew" panose="02000602050000020003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>
                <a:latin typeface="YaleNew" panose="02000602050000020003" pitchFamily="2" charset="77"/>
              </a:rPr>
              <a:t>Final state: two holes (assuming there is no interaction)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YaleNew" panose="02000602050000020003" pitchFamily="2" charset="77"/>
              </a:rPr>
              <a:t>All major features remain</a:t>
            </a:r>
            <a:endParaRPr lang="en-US" noProof="0" dirty="0">
              <a:latin typeface="YaleNew" panose="02000602050000020003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noProof="0" dirty="0">
              <a:latin typeface="YaleNew" panose="02000602050000020003" pitchFamily="2" charset="77"/>
            </a:endParaRPr>
          </a:p>
        </p:txBody>
      </p: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DD81A74C-3E22-3454-AD40-83391865FA89}"/>
              </a:ext>
            </a:extLst>
          </p:cNvPr>
          <p:cNvCxnSpPr>
            <a:cxnSpLocks/>
          </p:cNvCxnSpPr>
          <p:nvPr/>
        </p:nvCxnSpPr>
        <p:spPr>
          <a:xfrm flipH="1">
            <a:off x="3014242" y="3700523"/>
            <a:ext cx="73337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F4B17578-EDE7-E358-F821-22C282392822}"/>
              </a:ext>
            </a:extLst>
          </p:cNvPr>
          <p:cNvCxnSpPr>
            <a:cxnSpLocks/>
          </p:cNvCxnSpPr>
          <p:nvPr/>
        </p:nvCxnSpPr>
        <p:spPr>
          <a:xfrm flipH="1">
            <a:off x="2893702" y="4019841"/>
            <a:ext cx="946778" cy="3471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2">
            <a:extLst>
              <a:ext uri="{FF2B5EF4-FFF2-40B4-BE49-F238E27FC236}">
                <a16:creationId xmlns:a16="http://schemas.microsoft.com/office/drawing/2014/main" id="{C4D1006E-F85B-EAF1-CAAD-A5CBF5A0686D}"/>
              </a:ext>
            </a:extLst>
          </p:cNvPr>
          <p:cNvSpPr txBox="1"/>
          <p:nvPr/>
        </p:nvSpPr>
        <p:spPr>
          <a:xfrm>
            <a:off x="3570305" y="5911155"/>
            <a:ext cx="6923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>
                <a:latin typeface="YaleNew" panose="02000602050000020003" pitchFamily="2" charset="77"/>
              </a:rPr>
              <a:t>Asymmetric line shape: hard upper edge, soft lower edge</a:t>
            </a:r>
          </a:p>
        </p:txBody>
      </p:sp>
      <p:grpSp>
        <p:nvGrpSpPr>
          <p:cNvPr id="6" name="组合 32">
            <a:extLst>
              <a:ext uri="{FF2B5EF4-FFF2-40B4-BE49-F238E27FC236}">
                <a16:creationId xmlns:a16="http://schemas.microsoft.com/office/drawing/2014/main" id="{53371208-6A69-D463-FB71-B33D73E6BF39}"/>
              </a:ext>
            </a:extLst>
          </p:cNvPr>
          <p:cNvGrpSpPr/>
          <p:nvPr/>
        </p:nvGrpSpPr>
        <p:grpSpPr>
          <a:xfrm>
            <a:off x="8659950" y="211028"/>
            <a:ext cx="4555726" cy="2582650"/>
            <a:chOff x="8216165" y="503385"/>
            <a:chExt cx="4555726" cy="2582650"/>
          </a:xfrm>
        </p:grpSpPr>
        <p:pic>
          <p:nvPicPr>
            <p:cNvPr id="7" name="图片 2">
              <a:extLst>
                <a:ext uri="{FF2B5EF4-FFF2-40B4-BE49-F238E27FC236}">
                  <a16:creationId xmlns:a16="http://schemas.microsoft.com/office/drawing/2014/main" id="{CB506E10-DFFB-24E4-DBC9-99C417D1F50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55004" t="55193"/>
            <a:stretch/>
          </p:blipFill>
          <p:spPr>
            <a:xfrm>
              <a:off x="8216165" y="870857"/>
              <a:ext cx="2643189" cy="2215178"/>
            </a:xfrm>
            <a:prstGeom prst="rect">
              <a:avLst/>
            </a:prstGeom>
          </p:spPr>
        </p:pic>
        <p:cxnSp>
          <p:nvCxnSpPr>
            <p:cNvPr id="9" name="直接箭头连接符 30">
              <a:extLst>
                <a:ext uri="{FF2B5EF4-FFF2-40B4-BE49-F238E27FC236}">
                  <a16:creationId xmlns:a16="http://schemas.microsoft.com/office/drawing/2014/main" id="{85CDEE36-E7AE-1D39-9B44-59CDE1FA987B}"/>
                </a:ext>
              </a:extLst>
            </p:cNvPr>
            <p:cNvCxnSpPr/>
            <p:nvPr/>
          </p:nvCxnSpPr>
          <p:spPr>
            <a:xfrm flipV="1">
              <a:off x="9832063" y="870857"/>
              <a:ext cx="740424" cy="713499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文本框 31">
              <a:extLst>
                <a:ext uri="{FF2B5EF4-FFF2-40B4-BE49-F238E27FC236}">
                  <a16:creationId xmlns:a16="http://schemas.microsoft.com/office/drawing/2014/main" id="{EFCE2C8A-AB46-2B77-C4EE-1DE67B1E80C1}"/>
                </a:ext>
              </a:extLst>
            </p:cNvPr>
            <p:cNvSpPr txBox="1"/>
            <p:nvPr/>
          </p:nvSpPr>
          <p:spPr>
            <a:xfrm>
              <a:off x="10128702" y="503385"/>
              <a:ext cx="2643189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noProof="0" dirty="0">
                  <a:latin typeface="YaleNew" panose="02000602050000020003" pitchFamily="2" charset="77"/>
                </a:rPr>
                <a:t>To ARPES detector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796756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9CFA23-0C1C-31E8-D223-9FE6C3BE93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93CF5ED-7255-55D8-0D6E-83DB07F78DC5}"/>
              </a:ext>
            </a:extLst>
          </p:cNvPr>
          <p:cNvSpPr txBox="1"/>
          <p:nvPr/>
        </p:nvSpPr>
        <p:spPr>
          <a:xfrm>
            <a:off x="908070" y="568597"/>
            <a:ext cx="102313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noProof="0" dirty="0" err="1">
                <a:latin typeface="YaleNew" panose="02000602050000020003" pitchFamily="2" charset="77"/>
              </a:rPr>
              <a:t>ehh</a:t>
            </a:r>
            <a:r>
              <a:rPr lang="en-US" sz="3600" noProof="0" dirty="0">
                <a:latin typeface="YaleNew" panose="02000602050000020003" pitchFamily="2" charset="77"/>
              </a:rPr>
              <a:t>, i.e. positive </a:t>
            </a:r>
            <a:r>
              <a:rPr lang="en-US" sz="3600" noProof="0" dirty="0" err="1">
                <a:latin typeface="YaleNew" panose="02000602050000020003" pitchFamily="2" charset="77"/>
              </a:rPr>
              <a:t>trion</a:t>
            </a:r>
            <a:r>
              <a:rPr lang="en-US" sz="3600" noProof="0" dirty="0">
                <a:latin typeface="YaleNew" panose="02000602050000020003" pitchFamily="2" charset="77"/>
              </a:rPr>
              <a:t>: finite momentum</a:t>
            </a:r>
          </a:p>
        </p:txBody>
      </p:sp>
      <p:sp>
        <p:nvSpPr>
          <p:cNvPr id="34" name="TextBox 2">
            <a:extLst>
              <a:ext uri="{FF2B5EF4-FFF2-40B4-BE49-F238E27FC236}">
                <a16:creationId xmlns:a16="http://schemas.microsoft.com/office/drawing/2014/main" id="{57FF6E00-4582-D4F9-8A74-C0CC6997D0F1}"/>
              </a:ext>
            </a:extLst>
          </p:cNvPr>
          <p:cNvSpPr txBox="1"/>
          <p:nvPr/>
        </p:nvSpPr>
        <p:spPr>
          <a:xfrm>
            <a:off x="908071" y="1529547"/>
            <a:ext cx="45808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>
                <a:latin typeface="YaleNew" panose="02000602050000020003" pitchFamily="2" charset="77"/>
              </a:rPr>
              <a:t>Comparison with finite momentum exciton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YaleNew" panose="02000602050000020003" pitchFamily="2" charset="77"/>
              </a:rPr>
              <a:t>Different line shape, curvature, global intensity maximum…</a:t>
            </a:r>
            <a:endParaRPr lang="en-US" noProof="0" dirty="0">
              <a:latin typeface="YaleNew" panose="02000602050000020003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noProof="0" dirty="0">
              <a:latin typeface="YaleNew" panose="02000602050000020003" pitchFamily="2" charset="77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8BD5D10-8B23-01E2-1FA5-4F2D6DAF05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8878" y="1535332"/>
            <a:ext cx="6703122" cy="3793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6196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3D30CB-0714-A311-154F-D4551A2D5E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73216B3-F093-5262-706A-93EBAB22B55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46163" y="1503356"/>
            <a:ext cx="3690112" cy="1925644"/>
          </a:xfrm>
        </p:spPr>
        <p:txBody>
          <a:bodyPr/>
          <a:lstStyle/>
          <a:p>
            <a:r>
              <a:rPr lang="en-US" noProof="0" dirty="0"/>
              <a:t>Negative </a:t>
            </a:r>
            <a:r>
              <a:rPr lang="en-US" noProof="0" dirty="0" err="1"/>
              <a:t>trion</a:t>
            </a:r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CB91E9-DEB9-9C1E-1894-145A88867D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noProof="0" dirty="0"/>
              <a:t>Comparison of signature of a negative </a:t>
            </a:r>
            <a:r>
              <a:rPr lang="en-US" noProof="0" dirty="0" err="1"/>
              <a:t>trion</a:t>
            </a:r>
            <a:r>
              <a:rPr lang="en-US" noProof="0" dirty="0"/>
              <a:t> with that of an exciton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F24FBC6-0487-E524-CE26-49AC2464C6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1206" y="2056158"/>
            <a:ext cx="4430712" cy="3175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7420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417940-798B-A268-DC24-B3CF0E6A7D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25A7D26-0579-4BB9-B82E-A611F912C7C2}"/>
              </a:ext>
            </a:extLst>
          </p:cNvPr>
          <p:cNvSpPr txBox="1"/>
          <p:nvPr/>
        </p:nvSpPr>
        <p:spPr>
          <a:xfrm>
            <a:off x="908070" y="568597"/>
            <a:ext cx="102313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noProof="0" dirty="0" err="1">
                <a:latin typeface="YaleNew" panose="02000602050000020003" pitchFamily="2" charset="77"/>
              </a:rPr>
              <a:t>eeh</a:t>
            </a:r>
            <a:r>
              <a:rPr lang="en-US" sz="3600" noProof="0" dirty="0">
                <a:latin typeface="YaleNew" panose="02000602050000020003" pitchFamily="2" charset="77"/>
              </a:rPr>
              <a:t>, i.e. negative </a:t>
            </a:r>
            <a:r>
              <a:rPr lang="en-US" sz="3600" noProof="0" dirty="0" err="1">
                <a:latin typeface="YaleNew" panose="02000602050000020003" pitchFamily="2" charset="77"/>
              </a:rPr>
              <a:t>trion</a:t>
            </a:r>
            <a:r>
              <a:rPr lang="en-US" sz="3600" noProof="0" dirty="0">
                <a:latin typeface="YaleNew" panose="02000602050000020003" pitchFamily="2" charset="77"/>
              </a:rPr>
              <a:t>: main results</a:t>
            </a:r>
          </a:p>
        </p:txBody>
      </p:sp>
      <p:sp>
        <p:nvSpPr>
          <p:cNvPr id="34" name="TextBox 2">
            <a:extLst>
              <a:ext uri="{FF2B5EF4-FFF2-40B4-BE49-F238E27FC236}">
                <a16:creationId xmlns:a16="http://schemas.microsoft.com/office/drawing/2014/main" id="{09C0CF3B-0C92-601B-E252-6E0B1DDFFEB0}"/>
              </a:ext>
            </a:extLst>
          </p:cNvPr>
          <p:cNvSpPr txBox="1"/>
          <p:nvPr/>
        </p:nvSpPr>
        <p:spPr>
          <a:xfrm>
            <a:off x="1060470" y="1660066"/>
            <a:ext cx="60401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>
                <a:latin typeface="YaleNew" panose="02000602050000020003" pitchFamily="2" charset="77"/>
              </a:rPr>
              <a:t>Initial state: </a:t>
            </a:r>
            <a:r>
              <a:rPr lang="en-US" noProof="0" dirty="0" err="1">
                <a:latin typeface="YaleNew" panose="02000602050000020003" pitchFamily="2" charset="77"/>
              </a:rPr>
              <a:t>trion</a:t>
            </a:r>
            <a:endParaRPr lang="en-US" noProof="0" dirty="0">
              <a:latin typeface="YaleNew" panose="02000602050000020003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>
                <a:latin typeface="YaleNew" panose="02000602050000020003" pitchFamily="2" charset="77"/>
              </a:rPr>
              <a:t>Final state: electron and hole (assuming there is no interaction)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noProof="0" dirty="0">
              <a:latin typeface="YaleNew" panose="02000602050000020003" pitchFamily="2" charset="77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CDE9B4D-DCAA-48B0-FDB0-60A3CCA394C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49981"/>
          <a:stretch/>
        </p:blipFill>
        <p:spPr>
          <a:xfrm>
            <a:off x="938537" y="2964356"/>
            <a:ext cx="4255234" cy="3057442"/>
          </a:xfrm>
          <a:prstGeom prst="rect">
            <a:avLst/>
          </a:prstGeom>
        </p:spPr>
      </p:pic>
      <p:grpSp>
        <p:nvGrpSpPr>
          <p:cNvPr id="19" name="组合 18">
            <a:extLst>
              <a:ext uri="{FF2B5EF4-FFF2-40B4-BE49-F238E27FC236}">
                <a16:creationId xmlns:a16="http://schemas.microsoft.com/office/drawing/2014/main" id="{3002D8BA-C2E6-781E-6B0E-78F83C78D22B}"/>
              </a:ext>
            </a:extLst>
          </p:cNvPr>
          <p:cNvGrpSpPr/>
          <p:nvPr/>
        </p:nvGrpSpPr>
        <p:grpSpPr>
          <a:xfrm>
            <a:off x="8231738" y="42746"/>
            <a:ext cx="5013065" cy="3083332"/>
            <a:chOff x="7568689" y="141809"/>
            <a:chExt cx="5013065" cy="3083332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74983590-F211-7934-60D4-53E986E1E8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1687" r="44823" b="52262"/>
            <a:stretch/>
          </p:blipFill>
          <p:spPr>
            <a:xfrm>
              <a:off x="7568689" y="947452"/>
              <a:ext cx="3242655" cy="2277689"/>
            </a:xfrm>
            <a:prstGeom prst="rect">
              <a:avLst/>
            </a:prstGeom>
          </p:spPr>
        </p:pic>
        <p:cxnSp>
          <p:nvCxnSpPr>
            <p:cNvPr id="31" name="直接箭头连接符 30">
              <a:extLst>
                <a:ext uri="{FF2B5EF4-FFF2-40B4-BE49-F238E27FC236}">
                  <a16:creationId xmlns:a16="http://schemas.microsoft.com/office/drawing/2014/main" id="{FAA354C1-B872-AC23-5F82-D4B9C07F8EA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857979" y="471692"/>
              <a:ext cx="442032" cy="1246657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7CBF8FFF-A870-388E-D7F9-80C9F56408D1}"/>
                </a:ext>
              </a:extLst>
            </p:cNvPr>
            <p:cNvSpPr txBox="1"/>
            <p:nvPr/>
          </p:nvSpPr>
          <p:spPr>
            <a:xfrm>
              <a:off x="7940900" y="178991"/>
              <a:ext cx="2643189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noProof="0" dirty="0">
                  <a:latin typeface="YaleNew" panose="02000602050000020003" pitchFamily="2" charset="77"/>
                </a:rPr>
                <a:t>To ARPES detector</a:t>
              </a: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FB0D9F34-0482-BBC1-D1AF-CC90910F9878}"/>
                </a:ext>
              </a:extLst>
            </p:cNvPr>
            <p:cNvSpPr txBox="1"/>
            <p:nvPr/>
          </p:nvSpPr>
          <p:spPr>
            <a:xfrm>
              <a:off x="9938565" y="141809"/>
              <a:ext cx="2643189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noProof="0" dirty="0">
                  <a:latin typeface="YaleNew" panose="02000602050000020003" pitchFamily="2" charset="77"/>
                </a:rPr>
                <a:t>To ARPES detector</a:t>
              </a: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AAC7B1C1-4B73-66DB-7C03-07130CB9F675}"/>
                </a:ext>
              </a:extLst>
            </p:cNvPr>
            <p:cNvSpPr txBox="1"/>
            <p:nvPr/>
          </p:nvSpPr>
          <p:spPr>
            <a:xfrm>
              <a:off x="9489749" y="582168"/>
              <a:ext cx="2643189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noProof="0" dirty="0">
                  <a:latin typeface="YaleNew" panose="02000602050000020003" pitchFamily="2" charset="77"/>
                </a:rPr>
                <a:t>or</a:t>
              </a:r>
            </a:p>
          </p:txBody>
        </p:sp>
        <p:cxnSp>
          <p:nvCxnSpPr>
            <p:cNvPr id="15" name="直接箭头连接符 14">
              <a:extLst>
                <a:ext uri="{FF2B5EF4-FFF2-40B4-BE49-F238E27FC236}">
                  <a16:creationId xmlns:a16="http://schemas.microsoft.com/office/drawing/2014/main" id="{5F8CAF51-7851-0DC7-6D64-C5E63BDB2F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10663" y="486768"/>
              <a:ext cx="626128" cy="1260443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2">
                <a:extLst>
                  <a:ext uri="{FF2B5EF4-FFF2-40B4-BE49-F238E27FC236}">
                    <a16:creationId xmlns:a16="http://schemas.microsoft.com/office/drawing/2014/main" id="{19306597-A354-9624-857F-D72C48AF629A}"/>
                  </a:ext>
                </a:extLst>
              </p:cNvPr>
              <p:cNvSpPr txBox="1"/>
              <p:nvPr/>
            </p:nvSpPr>
            <p:spPr>
              <a:xfrm>
                <a:off x="5341575" y="3845253"/>
                <a:ext cx="6923723" cy="17766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noProof="0" dirty="0">
                    <a:latin typeface="YaleNew" panose="02000602050000020003" pitchFamily="2" charset="77"/>
                  </a:rPr>
                  <a:t>Asymmetric line shape: hard upper edge, soft lower edge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noProof="0" dirty="0">
                    <a:latin typeface="YaleNew" panose="02000602050000020003" pitchFamily="2" charset="77"/>
                  </a:rPr>
                  <a:t>“Double dispersion relation” (using the same calculation)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noProof="0" dirty="0">
                    <a:latin typeface="YaleNew" panose="02000602050000020003" pitchFamily="2" charset="77"/>
                  </a:rPr>
                  <a:t>Upper edge: effective mass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</m:oMath>
                </a14:m>
                <a:r>
                  <a:rPr lang="en-US" noProof="0" dirty="0"/>
                  <a:t> </a:t>
                </a:r>
                <a:endParaRPr lang="en-US" noProof="0" dirty="0">
                  <a:latin typeface="YaleNew" panose="02000602050000020003" pitchFamily="2" charset="77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noProof="0" dirty="0">
                    <a:latin typeface="YaleNew" panose="02000602050000020003" pitchFamily="2" charset="77"/>
                  </a:rPr>
                  <a:t>Peak of signature: effective mass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</m:oMath>
                </a14:m>
                <a:endParaRPr lang="en-US" noProof="0" dirty="0">
                  <a:latin typeface="YaleNew" panose="02000602050000020003" pitchFamily="2" charset="77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noProof="0" dirty="0">
                    <a:latin typeface="YaleNew" panose="02000602050000020003" pitchFamily="2" charset="77"/>
                  </a:rPr>
                  <a:t>Most important qualitative feature: the long tail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noProof="0" dirty="0">
                    <a:latin typeface="YaleNew" panose="02000602050000020003" pitchFamily="2" charset="77"/>
                  </a:rPr>
                  <a:t>Due to the energy and momentum conservation rules</a:t>
                </a:r>
              </a:p>
            </p:txBody>
          </p:sp>
        </mc:Choice>
        <mc:Fallback>
          <p:sp>
            <p:nvSpPr>
              <p:cNvPr id="20" name="TextBox 2">
                <a:extLst>
                  <a:ext uri="{FF2B5EF4-FFF2-40B4-BE49-F238E27FC236}">
                    <a16:creationId xmlns:a16="http://schemas.microsoft.com/office/drawing/2014/main" id="{19306597-A354-9624-857F-D72C48AF62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1575" y="3845253"/>
                <a:ext cx="6923723" cy="1776640"/>
              </a:xfrm>
              <a:prstGeom prst="rect">
                <a:avLst/>
              </a:prstGeom>
              <a:blipFill>
                <a:blip r:embed="rId4"/>
                <a:stretch>
                  <a:fillRect l="-528" t="-2062" b="-34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4130717F-E714-4E33-936D-E00ED7B45B35}"/>
              </a:ext>
            </a:extLst>
          </p:cNvPr>
          <p:cNvCxnSpPr>
            <a:cxnSpLocks/>
          </p:cNvCxnSpPr>
          <p:nvPr/>
        </p:nvCxnSpPr>
        <p:spPr>
          <a:xfrm flipH="1" flipV="1">
            <a:off x="4512458" y="4846692"/>
            <a:ext cx="1080268" cy="4653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276FB4E1-578A-5ED8-2ADC-97DB83B96A3E}"/>
              </a:ext>
            </a:extLst>
          </p:cNvPr>
          <p:cNvCxnSpPr>
            <a:cxnSpLocks/>
          </p:cNvCxnSpPr>
          <p:nvPr/>
        </p:nvCxnSpPr>
        <p:spPr>
          <a:xfrm flipH="1" flipV="1">
            <a:off x="4925001" y="4493077"/>
            <a:ext cx="882806" cy="3886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93581CAB-02EA-1165-ED41-4008D75303BE}"/>
              </a:ext>
            </a:extLst>
          </p:cNvPr>
          <p:cNvCxnSpPr>
            <a:cxnSpLocks/>
          </p:cNvCxnSpPr>
          <p:nvPr/>
        </p:nvCxnSpPr>
        <p:spPr>
          <a:xfrm flipH="1" flipV="1">
            <a:off x="4988087" y="4170455"/>
            <a:ext cx="882806" cy="3886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38504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4D7E5C-0BCD-EC21-C3F8-29525F9D55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>
            <a:extLst>
              <a:ext uri="{FF2B5EF4-FFF2-40B4-BE49-F238E27FC236}">
                <a16:creationId xmlns:a16="http://schemas.microsoft.com/office/drawing/2014/main" id="{2D48C47F-A1BF-DAA9-7704-0B4E296EC870}"/>
              </a:ext>
            </a:extLst>
          </p:cNvPr>
          <p:cNvGrpSpPr/>
          <p:nvPr/>
        </p:nvGrpSpPr>
        <p:grpSpPr>
          <a:xfrm>
            <a:off x="8231738" y="42746"/>
            <a:ext cx="5013065" cy="3083332"/>
            <a:chOff x="7568689" y="141809"/>
            <a:chExt cx="5013065" cy="3083332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6AACC62A-4BCC-EA14-271B-8EFF840153F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1687" r="44823" b="52262"/>
            <a:stretch/>
          </p:blipFill>
          <p:spPr>
            <a:xfrm>
              <a:off x="7568689" y="947452"/>
              <a:ext cx="3242655" cy="2277689"/>
            </a:xfrm>
            <a:prstGeom prst="rect">
              <a:avLst/>
            </a:prstGeom>
          </p:spPr>
        </p:pic>
        <p:cxnSp>
          <p:nvCxnSpPr>
            <p:cNvPr id="31" name="直接箭头连接符 30">
              <a:extLst>
                <a:ext uri="{FF2B5EF4-FFF2-40B4-BE49-F238E27FC236}">
                  <a16:creationId xmlns:a16="http://schemas.microsoft.com/office/drawing/2014/main" id="{90F372EF-CFD0-44FC-0023-486D9EBC2E5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857979" y="471692"/>
              <a:ext cx="442032" cy="1246657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1EDB7107-1818-3D69-4E5B-48BE4D76CC3A}"/>
                </a:ext>
              </a:extLst>
            </p:cNvPr>
            <p:cNvSpPr txBox="1"/>
            <p:nvPr/>
          </p:nvSpPr>
          <p:spPr>
            <a:xfrm>
              <a:off x="7940900" y="178991"/>
              <a:ext cx="2643189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noProof="0" dirty="0">
                  <a:latin typeface="YaleNew" panose="02000602050000020003" pitchFamily="2" charset="77"/>
                </a:rPr>
                <a:t>To ARPES detector</a:t>
              </a: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14EE322D-848A-00CB-58EF-FF5580AD5AE9}"/>
                </a:ext>
              </a:extLst>
            </p:cNvPr>
            <p:cNvSpPr txBox="1"/>
            <p:nvPr/>
          </p:nvSpPr>
          <p:spPr>
            <a:xfrm>
              <a:off x="9938565" y="141809"/>
              <a:ext cx="2643189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noProof="0" dirty="0">
                  <a:latin typeface="YaleNew" panose="02000602050000020003" pitchFamily="2" charset="77"/>
                </a:rPr>
                <a:t>To ARPES detector</a:t>
              </a: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D6B9083F-9DC8-2C3E-B948-BE9C17944CA2}"/>
                </a:ext>
              </a:extLst>
            </p:cNvPr>
            <p:cNvSpPr txBox="1"/>
            <p:nvPr/>
          </p:nvSpPr>
          <p:spPr>
            <a:xfrm>
              <a:off x="9489749" y="582168"/>
              <a:ext cx="2643189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noProof="0" dirty="0">
                  <a:latin typeface="YaleNew" panose="02000602050000020003" pitchFamily="2" charset="77"/>
                </a:rPr>
                <a:t>or</a:t>
              </a:r>
            </a:p>
          </p:txBody>
        </p:sp>
        <p:cxnSp>
          <p:nvCxnSpPr>
            <p:cNvPr id="15" name="直接箭头连接符 14">
              <a:extLst>
                <a:ext uri="{FF2B5EF4-FFF2-40B4-BE49-F238E27FC236}">
                  <a16:creationId xmlns:a16="http://schemas.microsoft.com/office/drawing/2014/main" id="{BFC44B7A-3E28-EBD1-BEAC-287A09A00CB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10663" y="486768"/>
              <a:ext cx="626128" cy="1260443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F98866C-7211-C6DB-053C-7BF16F29EC0A}"/>
              </a:ext>
            </a:extLst>
          </p:cNvPr>
          <p:cNvSpPr txBox="1"/>
          <p:nvPr/>
        </p:nvSpPr>
        <p:spPr>
          <a:xfrm>
            <a:off x="908070" y="568597"/>
            <a:ext cx="102313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noProof="0" dirty="0" err="1">
                <a:latin typeface="YaleNew" panose="02000602050000020003" pitchFamily="2" charset="77"/>
              </a:rPr>
              <a:t>eeh</a:t>
            </a:r>
            <a:r>
              <a:rPr lang="en-US" sz="3600" noProof="0" dirty="0">
                <a:latin typeface="YaleNew" panose="02000602050000020003" pitchFamily="2" charset="77"/>
              </a:rPr>
              <a:t>, i.e. negative </a:t>
            </a:r>
            <a:r>
              <a:rPr lang="en-US" sz="3600" noProof="0" dirty="0" err="1">
                <a:latin typeface="YaleNew" panose="02000602050000020003" pitchFamily="2" charset="77"/>
              </a:rPr>
              <a:t>trion</a:t>
            </a:r>
            <a:r>
              <a:rPr lang="en-US" sz="3600" noProof="0" dirty="0">
                <a:latin typeface="YaleNew" panose="02000602050000020003" pitchFamily="2" charset="77"/>
              </a:rPr>
              <a:t>: origin of the long tail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5E99C18-16A8-0D63-88B7-B51A9019B2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526" y="1526836"/>
            <a:ext cx="2548624" cy="509724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2">
                <a:extLst>
                  <a:ext uri="{FF2B5EF4-FFF2-40B4-BE49-F238E27FC236}">
                    <a16:creationId xmlns:a16="http://schemas.microsoft.com/office/drawing/2014/main" id="{17731AEF-06E0-3E35-0D96-901D0B9D3316}"/>
                  </a:ext>
                </a:extLst>
              </p:cNvPr>
              <p:cNvSpPr txBox="1"/>
              <p:nvPr/>
            </p:nvSpPr>
            <p:spPr>
              <a:xfrm>
                <a:off x="4031138" y="4686844"/>
                <a:ext cx="6923723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noProof="0" dirty="0">
                    <a:latin typeface="YaleNew" panose="02000602050000020003" pitchFamily="2" charset="77"/>
                  </a:rPr>
                  <a:t>The origin of the long tail: when one electron is driven out,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noProof="0" dirty="0">
                    <a:latin typeface="YaleNew" panose="02000602050000020003" pitchFamily="2" charset="77"/>
                  </a:rPr>
                  <a:t>if the electron driven out is the center of its valley, then the weight factor will never be small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noProof="0" dirty="0">
                    <a:latin typeface="YaleNew" panose="02000602050000020003" pitchFamily="2" charset="77"/>
                  </a:rPr>
                  <a:t>and we can wildly adjust the momenta of everything else, </a:t>
                </a:r>
                <a:r>
                  <a:rPr lang="en-US" noProof="0" dirty="0" err="1">
                    <a:latin typeface="YaleNew" panose="02000602050000020003" pitchFamily="2" charset="77"/>
                  </a:rPr>
                  <a:t>makie</a:t>
                </a:r>
                <a:r>
                  <a:rPr lang="en-US" noProof="0" dirty="0">
                    <a:latin typeface="YaleNew" panose="02000602050000020003" pitchFamily="2" charset="77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US" noProof="0" dirty="0">
                    <a:latin typeface="YaleNew" panose="02000602050000020003" pitchFamily="2" charset="77"/>
                  </a:rPr>
                  <a:t> change arbitrarily and have the long tail</a:t>
                </a:r>
              </a:p>
            </p:txBody>
          </p:sp>
        </mc:Choice>
        <mc:Fallback>
          <p:sp>
            <p:nvSpPr>
              <p:cNvPr id="5" name="TextBox 2">
                <a:extLst>
                  <a:ext uri="{FF2B5EF4-FFF2-40B4-BE49-F238E27FC236}">
                    <a16:creationId xmlns:a16="http://schemas.microsoft.com/office/drawing/2014/main" id="{17731AEF-06E0-3E35-0D96-901D0B9D33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1138" y="4686844"/>
                <a:ext cx="6923723" cy="1477328"/>
              </a:xfrm>
              <a:prstGeom prst="rect">
                <a:avLst/>
              </a:prstGeom>
              <a:blipFill>
                <a:blip r:embed="rId4"/>
                <a:stretch>
                  <a:fillRect l="-528" t="-2479" r="-440" b="-57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6">
            <a:extLst>
              <a:ext uri="{FF2B5EF4-FFF2-40B4-BE49-F238E27FC236}">
                <a16:creationId xmlns:a16="http://schemas.microsoft.com/office/drawing/2014/main" id="{8EABD7F2-E280-6299-9BBC-D4C9A0F6A75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49981"/>
          <a:stretch/>
        </p:blipFill>
        <p:spPr>
          <a:xfrm>
            <a:off x="3715604" y="1829679"/>
            <a:ext cx="3608560" cy="2592798"/>
          </a:xfrm>
          <a:prstGeom prst="rect">
            <a:avLst/>
          </a:prstGeom>
        </p:spPr>
      </p:pic>
      <p:cxnSp>
        <p:nvCxnSpPr>
          <p:cNvPr id="7" name="直接箭头连接符 21">
            <a:extLst>
              <a:ext uri="{FF2B5EF4-FFF2-40B4-BE49-F238E27FC236}">
                <a16:creationId xmlns:a16="http://schemas.microsoft.com/office/drawing/2014/main" id="{2FEE9B6E-2714-713D-0E53-2EE357711E05}"/>
              </a:ext>
            </a:extLst>
          </p:cNvPr>
          <p:cNvCxnSpPr>
            <a:cxnSpLocks/>
          </p:cNvCxnSpPr>
          <p:nvPr/>
        </p:nvCxnSpPr>
        <p:spPr>
          <a:xfrm flipH="1">
            <a:off x="4809218" y="2610339"/>
            <a:ext cx="499382" cy="6810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22">
            <a:extLst>
              <a:ext uri="{FF2B5EF4-FFF2-40B4-BE49-F238E27FC236}">
                <a16:creationId xmlns:a16="http://schemas.microsoft.com/office/drawing/2014/main" id="{42C8E153-9148-5289-C47B-9081D2B1EB72}"/>
              </a:ext>
            </a:extLst>
          </p:cNvPr>
          <p:cNvSpPr txBox="1"/>
          <p:nvPr/>
        </p:nvSpPr>
        <p:spPr>
          <a:xfrm>
            <a:off x="5308600" y="2172646"/>
            <a:ext cx="140697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noProof="0" dirty="0">
                <a:latin typeface="YaleNew" panose="02000602050000020003" pitchFamily="2" charset="77"/>
              </a:rPr>
              <a:t>What’s the origin?</a:t>
            </a:r>
          </a:p>
        </p:txBody>
      </p:sp>
    </p:spTree>
    <p:extLst>
      <p:ext uri="{BB962C8B-B14F-4D97-AF65-F5344CB8AC3E}">
        <p14:creationId xmlns:p14="http://schemas.microsoft.com/office/powerpoint/2010/main" val="36384173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9C19FF-3208-1744-F826-DAEDA12CE4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EDB5D11-58FA-125E-8EEB-092D06181235}"/>
              </a:ext>
            </a:extLst>
          </p:cNvPr>
          <p:cNvSpPr txBox="1"/>
          <p:nvPr/>
        </p:nvSpPr>
        <p:spPr>
          <a:xfrm>
            <a:off x="908070" y="568597"/>
            <a:ext cx="102313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noProof="0" dirty="0" err="1">
                <a:latin typeface="YaleNew" panose="02000602050000020003" pitchFamily="2" charset="77"/>
              </a:rPr>
              <a:t>eeh</a:t>
            </a:r>
            <a:r>
              <a:rPr lang="en-US" sz="3600" noProof="0" dirty="0">
                <a:latin typeface="YaleNew" panose="02000602050000020003" pitchFamily="2" charset="77"/>
              </a:rPr>
              <a:t>, i.e. negative </a:t>
            </a:r>
            <a:r>
              <a:rPr lang="en-US" sz="3600" noProof="0" dirty="0" err="1">
                <a:latin typeface="YaleNew" panose="02000602050000020003" pitchFamily="2" charset="77"/>
              </a:rPr>
              <a:t>trion</a:t>
            </a:r>
            <a:r>
              <a:rPr lang="en-US" sz="3600" noProof="0" dirty="0">
                <a:latin typeface="YaleNew" panose="02000602050000020003" pitchFamily="2" charset="77"/>
              </a:rPr>
              <a:t>: the double signatures</a:t>
            </a:r>
          </a:p>
        </p:txBody>
      </p:sp>
      <p:sp>
        <p:nvSpPr>
          <p:cNvPr id="34" name="TextBox 2">
            <a:extLst>
              <a:ext uri="{FF2B5EF4-FFF2-40B4-BE49-F238E27FC236}">
                <a16:creationId xmlns:a16="http://schemas.microsoft.com/office/drawing/2014/main" id="{628EEB70-7D98-D547-7FBC-FE3A36C983EA}"/>
              </a:ext>
            </a:extLst>
          </p:cNvPr>
          <p:cNvSpPr txBox="1"/>
          <p:nvPr/>
        </p:nvSpPr>
        <p:spPr>
          <a:xfrm>
            <a:off x="911832" y="1212724"/>
            <a:ext cx="60401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>
                <a:latin typeface="YaleNew" panose="02000602050000020003" pitchFamily="2" charset="77"/>
              </a:rPr>
              <a:t>Two electrons </a:t>
            </a:r>
            <a:r>
              <a:rPr lang="zh-CN" altLang="en-US" noProof="0" dirty="0">
                <a:latin typeface="YaleNew" panose="02000602050000020003" pitchFamily="2" charset="77"/>
              </a:rPr>
              <a:t>👉 </a:t>
            </a:r>
            <a:r>
              <a:rPr lang="en-US" altLang="zh-CN" noProof="0" dirty="0">
                <a:latin typeface="YaleNew" panose="02000602050000020003" pitchFamily="2" charset="77"/>
              </a:rPr>
              <a:t>two peaks</a:t>
            </a:r>
            <a:endParaRPr lang="en-US" noProof="0" dirty="0">
              <a:latin typeface="YaleNew" panose="02000602050000020003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>
                <a:latin typeface="YaleNew" panose="02000602050000020003" pitchFamily="2" charset="77"/>
              </a:rPr>
              <a:t>The most unmistakable feature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B9678A4-98B8-4D60-8012-584EDA3DE18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49981"/>
          <a:stretch/>
        </p:blipFill>
        <p:spPr>
          <a:xfrm>
            <a:off x="676412" y="2006847"/>
            <a:ext cx="3958597" cy="2844305"/>
          </a:xfrm>
          <a:prstGeom prst="rect">
            <a:avLst/>
          </a:prstGeom>
        </p:spPr>
      </p:pic>
      <p:grpSp>
        <p:nvGrpSpPr>
          <p:cNvPr id="19" name="组合 18">
            <a:extLst>
              <a:ext uri="{FF2B5EF4-FFF2-40B4-BE49-F238E27FC236}">
                <a16:creationId xmlns:a16="http://schemas.microsoft.com/office/drawing/2014/main" id="{C27B90E5-F26F-FD39-6550-98C440B25E61}"/>
              </a:ext>
            </a:extLst>
          </p:cNvPr>
          <p:cNvGrpSpPr/>
          <p:nvPr/>
        </p:nvGrpSpPr>
        <p:grpSpPr>
          <a:xfrm>
            <a:off x="4677010" y="1335040"/>
            <a:ext cx="5013065" cy="3083332"/>
            <a:chOff x="7568689" y="141809"/>
            <a:chExt cx="5013065" cy="3083332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99FD8F9E-ABD3-ACEF-BF35-2B195F4DA1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1687" r="44823" b="52262"/>
            <a:stretch/>
          </p:blipFill>
          <p:spPr>
            <a:xfrm>
              <a:off x="7568689" y="947452"/>
              <a:ext cx="3242655" cy="2277689"/>
            </a:xfrm>
            <a:prstGeom prst="rect">
              <a:avLst/>
            </a:prstGeom>
          </p:spPr>
        </p:pic>
        <p:cxnSp>
          <p:nvCxnSpPr>
            <p:cNvPr id="31" name="直接箭头连接符 30">
              <a:extLst>
                <a:ext uri="{FF2B5EF4-FFF2-40B4-BE49-F238E27FC236}">
                  <a16:creationId xmlns:a16="http://schemas.microsoft.com/office/drawing/2014/main" id="{21E076C7-3D91-66DF-6CCF-7B1EAB1831E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857979" y="471692"/>
              <a:ext cx="442032" cy="1246657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757D5545-A559-D5B0-B509-C8B6CFFD9E56}"/>
                </a:ext>
              </a:extLst>
            </p:cNvPr>
            <p:cNvSpPr txBox="1"/>
            <p:nvPr/>
          </p:nvSpPr>
          <p:spPr>
            <a:xfrm>
              <a:off x="7940900" y="178991"/>
              <a:ext cx="2643189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noProof="0" dirty="0">
                  <a:latin typeface="YaleNew" panose="02000602050000020003" pitchFamily="2" charset="77"/>
                </a:rPr>
                <a:t>To ARPES detector</a:t>
              </a: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D50C369E-AB79-1B2A-375D-38D6822A27E9}"/>
                </a:ext>
              </a:extLst>
            </p:cNvPr>
            <p:cNvSpPr txBox="1"/>
            <p:nvPr/>
          </p:nvSpPr>
          <p:spPr>
            <a:xfrm>
              <a:off x="9938565" y="141809"/>
              <a:ext cx="2643189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noProof="0" dirty="0">
                  <a:latin typeface="YaleNew" panose="02000602050000020003" pitchFamily="2" charset="77"/>
                </a:rPr>
                <a:t>To ARPES detector</a:t>
              </a: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D6BC8B84-7794-84CC-1033-715E5F301AA2}"/>
                </a:ext>
              </a:extLst>
            </p:cNvPr>
            <p:cNvSpPr txBox="1"/>
            <p:nvPr/>
          </p:nvSpPr>
          <p:spPr>
            <a:xfrm>
              <a:off x="9489749" y="582168"/>
              <a:ext cx="2643189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noProof="0" dirty="0">
                  <a:latin typeface="YaleNew" panose="02000602050000020003" pitchFamily="2" charset="77"/>
                </a:rPr>
                <a:t>or</a:t>
              </a:r>
            </a:p>
          </p:txBody>
        </p:sp>
        <p:cxnSp>
          <p:nvCxnSpPr>
            <p:cNvPr id="15" name="直接箭头连接符 14">
              <a:extLst>
                <a:ext uri="{FF2B5EF4-FFF2-40B4-BE49-F238E27FC236}">
                  <a16:creationId xmlns:a16="http://schemas.microsoft.com/office/drawing/2014/main" id="{C8C68D17-D497-EB76-EF4C-CBD91A582A1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10663" y="486768"/>
              <a:ext cx="626128" cy="1260443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90031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628F7F-AC17-D2EC-F4A9-523D9B1776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8DC0DA7-D836-71B9-3264-72D50C311A1B}"/>
              </a:ext>
            </a:extLst>
          </p:cNvPr>
          <p:cNvSpPr txBox="1"/>
          <p:nvPr/>
        </p:nvSpPr>
        <p:spPr>
          <a:xfrm>
            <a:off x="908070" y="568597"/>
            <a:ext cx="102313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noProof="0" dirty="0" err="1">
                <a:latin typeface="YaleNew" panose="02000602050000020003" pitchFamily="2" charset="77"/>
              </a:rPr>
              <a:t>eeh</a:t>
            </a:r>
            <a:r>
              <a:rPr lang="en-US" sz="3600" noProof="0" dirty="0">
                <a:latin typeface="YaleNew" panose="02000602050000020003" pitchFamily="2" charset="77"/>
              </a:rPr>
              <a:t>, i.e. negative </a:t>
            </a:r>
            <a:r>
              <a:rPr lang="en-US" sz="3600" noProof="0" dirty="0" err="1">
                <a:latin typeface="YaleNew" panose="02000602050000020003" pitchFamily="2" charset="77"/>
              </a:rPr>
              <a:t>trion</a:t>
            </a:r>
            <a:r>
              <a:rPr lang="en-US" sz="3600" noProof="0" dirty="0">
                <a:latin typeface="YaleNew" panose="02000602050000020003" pitchFamily="2" charset="77"/>
              </a:rPr>
              <a:t>: the double signatures</a:t>
            </a:r>
          </a:p>
        </p:txBody>
      </p:sp>
      <p:sp>
        <p:nvSpPr>
          <p:cNvPr id="34" name="TextBox 2">
            <a:extLst>
              <a:ext uri="{FF2B5EF4-FFF2-40B4-BE49-F238E27FC236}">
                <a16:creationId xmlns:a16="http://schemas.microsoft.com/office/drawing/2014/main" id="{63F2F5B4-3AC8-CC02-2725-ACA40E94AE48}"/>
              </a:ext>
            </a:extLst>
          </p:cNvPr>
          <p:cNvSpPr txBox="1"/>
          <p:nvPr/>
        </p:nvSpPr>
        <p:spPr>
          <a:xfrm>
            <a:off x="911832" y="1212724"/>
            <a:ext cx="60401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>
                <a:latin typeface="YaleNew" panose="02000602050000020003" pitchFamily="2" charset="77"/>
              </a:rPr>
              <a:t>Two electrons </a:t>
            </a:r>
            <a:r>
              <a:rPr lang="zh-CN" altLang="en-US" noProof="0" dirty="0">
                <a:latin typeface="YaleNew" panose="02000602050000020003" pitchFamily="2" charset="77"/>
              </a:rPr>
              <a:t>👉 </a:t>
            </a:r>
            <a:r>
              <a:rPr lang="en-US" altLang="zh-CN" noProof="0" dirty="0">
                <a:latin typeface="YaleNew" panose="02000602050000020003" pitchFamily="2" charset="77"/>
              </a:rPr>
              <a:t>two peaks</a:t>
            </a:r>
            <a:endParaRPr lang="en-US" noProof="0" dirty="0">
              <a:latin typeface="YaleNew" panose="02000602050000020003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>
                <a:latin typeface="YaleNew" panose="02000602050000020003" pitchFamily="2" charset="77"/>
              </a:rPr>
              <a:t>The most unmistakable feature… or is it?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YaleNew" panose="02000602050000020003" pitchFamily="2" charset="77"/>
              </a:rPr>
              <a:t>Consider K-K’ scattering:</a:t>
            </a:r>
            <a:endParaRPr lang="en-US" noProof="0" dirty="0">
              <a:latin typeface="YaleNew" panose="02000602050000020003" pitchFamily="2" charset="77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D903623-C4A8-15E2-8A97-EB6361C4BD1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49981"/>
          <a:stretch/>
        </p:blipFill>
        <p:spPr>
          <a:xfrm>
            <a:off x="7170345" y="1281628"/>
            <a:ext cx="4242721" cy="3048452"/>
          </a:xfrm>
          <a:prstGeom prst="rect">
            <a:avLst/>
          </a:prstGeom>
        </p:spPr>
      </p:pic>
      <p:pic>
        <p:nvPicPr>
          <p:cNvPr id="8194" name="Picture 2" descr="Phonon-Mediated Exciton Relaxation in Two-Dimensional Semiconductors: Selection  Rules and Relaxation Pathways | The Journal of Physical Chemistry Letters">
            <a:extLst>
              <a:ext uri="{FF2B5EF4-FFF2-40B4-BE49-F238E27FC236}">
                <a16:creationId xmlns:a16="http://schemas.microsoft.com/office/drawing/2014/main" id="{FF54B5BE-E5AB-8543-F6F2-DB6573157B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70" t="16455" b="10179"/>
          <a:stretch/>
        </p:blipFill>
        <p:spPr bwMode="auto">
          <a:xfrm>
            <a:off x="471154" y="2419023"/>
            <a:ext cx="4258063" cy="3048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9A5B235-E233-1536-FD5D-BF28AF79BF03}"/>
              </a:ext>
            </a:extLst>
          </p:cNvPr>
          <p:cNvSpPr txBox="1"/>
          <p:nvPr/>
        </p:nvSpPr>
        <p:spPr>
          <a:xfrm>
            <a:off x="5610832" y="4396780"/>
            <a:ext cx="60401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>
                <a:latin typeface="YaleNew" panose="02000602050000020003" pitchFamily="2" charset="77"/>
              </a:rPr>
              <a:t>And this results in one peak at K and another at K’ at well…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>
                <a:latin typeface="YaleNew" panose="02000602050000020003" pitchFamily="2" charset="77"/>
              </a:rPr>
              <a:t>But in the </a:t>
            </a:r>
            <a:r>
              <a:rPr lang="en-US" noProof="0" dirty="0" err="1">
                <a:latin typeface="YaleNew" panose="02000602050000020003" pitchFamily="2" charset="77"/>
              </a:rPr>
              <a:t>trion</a:t>
            </a:r>
            <a:r>
              <a:rPr lang="en-US" noProof="0" dirty="0">
                <a:latin typeface="YaleNew" panose="02000602050000020003" pitchFamily="2" charset="77"/>
              </a:rPr>
              <a:t> case, the two peaks appear </a:t>
            </a:r>
            <a:r>
              <a:rPr lang="en-US" i="1" noProof="0" dirty="0">
                <a:latin typeface="YaleNew" panose="02000602050000020003" pitchFamily="2" charset="77"/>
              </a:rPr>
              <a:t>instantly</a:t>
            </a:r>
          </a:p>
        </p:txBody>
      </p:sp>
    </p:spTree>
    <p:extLst>
      <p:ext uri="{BB962C8B-B14F-4D97-AF65-F5344CB8AC3E}">
        <p14:creationId xmlns:p14="http://schemas.microsoft.com/office/powerpoint/2010/main" val="27957155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FF3756-7FD1-2AE3-2650-6FCD076DE8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73C3C165-3804-470E-B5CD-B1C106E4B4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4916" y="4892983"/>
            <a:ext cx="4449417" cy="136266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AC4BC3E-78DB-EE6C-A162-F61FA1CCAA12}"/>
              </a:ext>
            </a:extLst>
          </p:cNvPr>
          <p:cNvSpPr txBox="1"/>
          <p:nvPr/>
        </p:nvSpPr>
        <p:spPr>
          <a:xfrm>
            <a:off x="908070" y="568597"/>
            <a:ext cx="102313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noProof="0" dirty="0">
                <a:latin typeface="YaleNew" panose="02000602050000020003" pitchFamily="2" charset="77"/>
              </a:rPr>
              <a:t>Theory of tr-ARPES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86D23D7A-923A-B589-9D6E-7495C47BE71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70694"/>
          <a:stretch/>
        </p:blipFill>
        <p:spPr>
          <a:xfrm>
            <a:off x="8476626" y="236298"/>
            <a:ext cx="3301055" cy="627033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5AAB075-370D-16C5-0D56-4BA5D368A9AF}"/>
              </a:ext>
            </a:extLst>
          </p:cNvPr>
          <p:cNvSpPr txBox="1"/>
          <p:nvPr/>
        </p:nvSpPr>
        <p:spPr>
          <a:xfrm>
            <a:off x="985818" y="1397675"/>
            <a:ext cx="799308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noProof="0" dirty="0">
              <a:latin typeface="YaleNew" panose="02000602050000020003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>
                <a:latin typeface="YaleNew" panose="02000602050000020003" pitchFamily="2" charset="77"/>
              </a:rPr>
              <a:t>Theory in general: </a:t>
            </a:r>
            <a:r>
              <a:rPr lang="en-US" noProof="0" dirty="0" err="1">
                <a:latin typeface="YaleNew" panose="02000602050000020003" pitchFamily="2" charset="77"/>
              </a:rPr>
              <a:t>Keldysh</a:t>
            </a:r>
            <a:r>
              <a:rPr lang="en-US" noProof="0" dirty="0">
                <a:latin typeface="YaleNew" panose="02000602050000020003" pitchFamily="2" charset="77"/>
              </a:rPr>
              <a:t> EOM. Common scheme (e.g. </a:t>
            </a:r>
            <a:r>
              <a:rPr lang="en-US" sz="1800" noProof="0" dirty="0"/>
              <a:t>PRB 94,245303, 2016</a:t>
            </a:r>
            <a:r>
              <a:rPr lang="en-US" noProof="0" dirty="0">
                <a:latin typeface="YaleNew" panose="02000602050000020003" pitchFamily="2" charset="77"/>
              </a:rPr>
              <a:t>):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noProof="0" dirty="0"/>
              <a:t>Pump as a part of non-equilibrium EOM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noProof="0" dirty="0"/>
              <a:t>Probe as perturbation on top of everything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noProof="0" dirty="0">
              <a:latin typeface="YaleNew" panose="02000602050000020003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noProof="0" dirty="0">
              <a:latin typeface="YaleNew" panose="02000602050000020003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noProof="0" dirty="0">
              <a:latin typeface="YaleNew" panose="02000602050000020003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noProof="0" dirty="0">
              <a:latin typeface="YaleNew" panose="02000602050000020003" pitchFamily="2" charset="7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25A858-009D-8CED-996A-0F27F3F0458A}"/>
              </a:ext>
            </a:extLst>
          </p:cNvPr>
          <p:cNvSpPr txBox="1"/>
          <p:nvPr/>
        </p:nvSpPr>
        <p:spPr>
          <a:xfrm>
            <a:off x="10091001" y="6506633"/>
            <a:ext cx="16866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noProof="0" dirty="0"/>
              <a:t>RMP 96.1 2024: 015003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A1847EC-BE0F-12A7-AB7E-35D18D921E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7770" y="2675395"/>
            <a:ext cx="4064972" cy="64633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E66A301-CAB8-C98C-F287-79C8047071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5498" y="3339737"/>
            <a:ext cx="4632504" cy="535022"/>
          </a:xfrm>
          <a:prstGeom prst="rect">
            <a:avLst/>
          </a:prstGeom>
        </p:spPr>
      </p:pic>
      <p:grpSp>
        <p:nvGrpSpPr>
          <p:cNvPr id="53" name="Group 52">
            <a:extLst>
              <a:ext uri="{FF2B5EF4-FFF2-40B4-BE49-F238E27FC236}">
                <a16:creationId xmlns:a16="http://schemas.microsoft.com/office/drawing/2014/main" id="{205FF42E-6989-7883-0167-1F1242A591CE}"/>
              </a:ext>
            </a:extLst>
          </p:cNvPr>
          <p:cNvGrpSpPr/>
          <p:nvPr/>
        </p:nvGrpSpPr>
        <p:grpSpPr>
          <a:xfrm>
            <a:off x="2737236" y="4273020"/>
            <a:ext cx="3550862" cy="2152505"/>
            <a:chOff x="2737236" y="4273020"/>
            <a:chExt cx="3550862" cy="2152505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C68CD8BB-A58A-D43B-BC07-2422E4832DE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74277" r="18321"/>
            <a:stretch/>
          </p:blipFill>
          <p:spPr>
            <a:xfrm>
              <a:off x="5424507" y="4285530"/>
              <a:ext cx="342900" cy="535022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5E131073-AD59-6397-AF9F-9B74C01BE58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50517" r="41533"/>
            <a:stretch/>
          </p:blipFill>
          <p:spPr>
            <a:xfrm>
              <a:off x="5497787" y="5890503"/>
              <a:ext cx="368300" cy="535022"/>
            </a:xfrm>
            <a:prstGeom prst="rect">
              <a:avLst/>
            </a:prstGeom>
          </p:spPr>
        </p:pic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AC3F2073-F273-4E71-7F5B-A7E0BDE989B4}"/>
                </a:ext>
              </a:extLst>
            </p:cNvPr>
            <p:cNvCxnSpPr/>
            <p:nvPr/>
          </p:nvCxnSpPr>
          <p:spPr>
            <a:xfrm flipH="1" flipV="1">
              <a:off x="5369474" y="5825067"/>
              <a:ext cx="110067" cy="254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0BDB69D4-5551-B21D-38C1-3067B8B01D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69166" y="4723101"/>
              <a:ext cx="128621" cy="25492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49BDEFBE-364D-799B-B6BB-8627EB579B0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58529" r="33123"/>
            <a:stretch/>
          </p:blipFill>
          <p:spPr>
            <a:xfrm>
              <a:off x="3217296" y="5754381"/>
              <a:ext cx="386726" cy="535022"/>
            </a:xfrm>
            <a:prstGeom prst="rect">
              <a:avLst/>
            </a:prstGeom>
          </p:spPr>
        </p:pic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3CF107B7-75B9-8549-581C-09E7EA483C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58112" y="5850467"/>
              <a:ext cx="266909" cy="7196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E5271D58-F787-00F2-DE9E-60BB971A1B6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67022" r="25577"/>
            <a:stretch/>
          </p:blipFill>
          <p:spPr>
            <a:xfrm>
              <a:off x="3464324" y="4273020"/>
              <a:ext cx="342900" cy="535022"/>
            </a:xfrm>
            <a:prstGeom prst="rect">
              <a:avLst/>
            </a:prstGeom>
          </p:spPr>
        </p:pic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617BDB2B-D593-74A6-59CA-FB4E974C7E84}"/>
                </a:ext>
              </a:extLst>
            </p:cNvPr>
            <p:cNvCxnSpPr>
              <a:cxnSpLocks/>
            </p:cNvCxnSpPr>
            <p:nvPr/>
          </p:nvCxnSpPr>
          <p:spPr>
            <a:xfrm>
              <a:off x="3686733" y="4743688"/>
              <a:ext cx="190990" cy="23423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Left Brace 41">
              <a:extLst>
                <a:ext uri="{FF2B5EF4-FFF2-40B4-BE49-F238E27FC236}">
                  <a16:creationId xmlns:a16="http://schemas.microsoft.com/office/drawing/2014/main" id="{E000D6BD-ECE3-5CE3-6A12-A175A9D632E3}"/>
                </a:ext>
              </a:extLst>
            </p:cNvPr>
            <p:cNvSpPr/>
            <p:nvPr/>
          </p:nvSpPr>
          <p:spPr>
            <a:xfrm rot="5400000">
              <a:off x="4467958" y="4830138"/>
              <a:ext cx="235176" cy="1014308"/>
            </a:xfrm>
            <a:prstGeom prst="leftBrac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40EEF9CD-50AE-9ADF-2F52-D19C574F05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75170" r="2667" b="22223"/>
            <a:stretch/>
          </p:blipFill>
          <p:spPr>
            <a:xfrm>
              <a:off x="4185993" y="4723101"/>
              <a:ext cx="796627" cy="444499"/>
            </a:xfrm>
            <a:prstGeom prst="rect">
              <a:avLst/>
            </a:prstGeom>
          </p:spPr>
        </p:pic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10EF8336-1643-1E84-EC53-44BBE021EBC0}"/>
                </a:ext>
              </a:extLst>
            </p:cNvPr>
            <p:cNvCxnSpPr>
              <a:cxnSpLocks/>
            </p:cNvCxnSpPr>
            <p:nvPr/>
          </p:nvCxnSpPr>
          <p:spPr>
            <a:xfrm>
              <a:off x="3364411" y="5142533"/>
              <a:ext cx="190990" cy="23423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EEEFDA0E-117B-C716-EA88-F53A2C8E8AB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737236" y="4859223"/>
              <a:ext cx="641227" cy="308122"/>
            </a:xfrm>
            <a:prstGeom prst="rect">
              <a:avLst/>
            </a:prstGeom>
          </p:spPr>
        </p:pic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36B4A335-8F96-0C5B-D867-176C11E976E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795202" y="4922337"/>
              <a:ext cx="492896" cy="297367"/>
            </a:xfrm>
            <a:prstGeom prst="rect">
              <a:avLst/>
            </a:prstGeom>
          </p:spPr>
        </p:pic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F0772A1F-B9DD-A712-8E73-039ADE6E39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75036" y="5258123"/>
              <a:ext cx="291051" cy="24159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97187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75409C-A44A-D4BE-C5F3-ABBC8A4D64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8D2FB3C-F9AA-8F21-8F01-D216212C154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46163" y="1503356"/>
            <a:ext cx="3690112" cy="1925644"/>
          </a:xfrm>
        </p:spPr>
        <p:txBody>
          <a:bodyPr/>
          <a:lstStyle/>
          <a:p>
            <a:r>
              <a:rPr lang="en-US" noProof="0" dirty="0"/>
              <a:t>Summary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663924-4FA2-7C85-EDC4-DB3109F9116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59943" y="425939"/>
            <a:ext cx="6609822" cy="5078779"/>
          </a:xfrm>
        </p:spPr>
        <p:txBody>
          <a:bodyPr/>
          <a:lstStyle/>
          <a:p>
            <a:r>
              <a:rPr lang="en-US" noProof="0" dirty="0"/>
              <a:t>Trion </a:t>
            </a:r>
            <a:r>
              <a:rPr lang="en-US" altLang="zh-CN" noProof="0" dirty="0"/>
              <a:t>two band model </a:t>
            </a:r>
          </a:p>
          <a:p>
            <a:r>
              <a:rPr lang="en-US" dirty="0"/>
              <a:t>Broad, asymmetric line shape in both </a:t>
            </a:r>
            <a:r>
              <a:rPr lang="en-US" dirty="0" err="1"/>
              <a:t>ehh</a:t>
            </a:r>
            <a:r>
              <a:rPr lang="en-US" dirty="0"/>
              <a:t> and </a:t>
            </a:r>
            <a:r>
              <a:rPr lang="en-US" dirty="0" err="1"/>
              <a:t>eeh</a:t>
            </a:r>
            <a:r>
              <a:rPr lang="en-US" dirty="0"/>
              <a:t> cases</a:t>
            </a:r>
          </a:p>
          <a:p>
            <a:r>
              <a:rPr lang="en-US" noProof="0" dirty="0"/>
              <a:t>Long tail and double signatures in </a:t>
            </a:r>
            <a:r>
              <a:rPr lang="en-US" noProof="0" dirty="0" err="1"/>
              <a:t>eeh</a:t>
            </a:r>
            <a:r>
              <a:rPr lang="en-US" noProof="0" dirty="0"/>
              <a:t> case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429629-42B3-A5D2-F06E-BE437C878E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5125" y="3622492"/>
            <a:ext cx="4430712" cy="3175565"/>
          </a:xfrm>
          <a:prstGeom prst="rect">
            <a:avLst/>
          </a:prstGeom>
        </p:spPr>
      </p:pic>
      <p:pic>
        <p:nvPicPr>
          <p:cNvPr id="5" name="图片 5">
            <a:extLst>
              <a:ext uri="{FF2B5EF4-FFF2-40B4-BE49-F238E27FC236}">
                <a16:creationId xmlns:a16="http://schemas.microsoft.com/office/drawing/2014/main" id="{E05DDDDF-4A0C-72F2-FC42-43EEB36DEA3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39416"/>
          <a:stretch/>
        </p:blipFill>
        <p:spPr>
          <a:xfrm>
            <a:off x="4836611" y="3622492"/>
            <a:ext cx="2127849" cy="3296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7065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B4A424-06AE-412D-28E5-3CD5847345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A164BC2-A0DE-813A-F272-467E5E2FF782}"/>
              </a:ext>
            </a:extLst>
          </p:cNvPr>
          <p:cNvSpPr txBox="1"/>
          <p:nvPr/>
        </p:nvSpPr>
        <p:spPr>
          <a:xfrm>
            <a:off x="908070" y="568597"/>
            <a:ext cx="102313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noProof="0" dirty="0">
                <a:latin typeface="YaleNew" panose="02000602050000020003" pitchFamily="2" charset="77"/>
              </a:rPr>
              <a:t>Theory of tr-ARPES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BAA09FF0-5305-D23D-92D0-6A7B9FDA403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1803" r="34004"/>
          <a:stretch/>
        </p:blipFill>
        <p:spPr>
          <a:xfrm>
            <a:off x="908070" y="1403480"/>
            <a:ext cx="1351678" cy="5301325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275DA187-8E26-337E-88B1-85E13FFD117E}"/>
              </a:ext>
            </a:extLst>
          </p:cNvPr>
          <p:cNvSpPr txBox="1"/>
          <p:nvPr/>
        </p:nvSpPr>
        <p:spPr>
          <a:xfrm>
            <a:off x="2604477" y="1837765"/>
            <a:ext cx="304702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noProof="0" dirty="0"/>
              <a:t>Short delay time limit: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/>
              <a:t>Good electronic coherence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 err="1"/>
              <a:t>Floquet</a:t>
            </a:r>
            <a:r>
              <a:rPr lang="en-US" noProof="0" dirty="0"/>
              <a:t> renormalization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/>
              <a:t>To be handled within coherent quantum master equation (e.g. PNAS 120.32 (2023): e2301957120)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829ACE48-7129-0576-09CB-BC8D96F61F9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6302" r="18694"/>
          <a:stretch/>
        </p:blipFill>
        <p:spPr>
          <a:xfrm>
            <a:off x="5858084" y="1403480"/>
            <a:ext cx="1412625" cy="527817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18735D9-DF59-937B-791B-6A5AEAE83AE1}"/>
              </a:ext>
            </a:extLst>
          </p:cNvPr>
          <p:cNvSpPr txBox="1"/>
          <p:nvPr/>
        </p:nvSpPr>
        <p:spPr>
          <a:xfrm>
            <a:off x="7477293" y="1834030"/>
            <a:ext cx="42531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noProof="0" dirty="0"/>
              <a:t>Long delay time limit i.e. incoherent limit: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/>
              <a:t>Decoherence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/>
              <a:t>(Quasi-)thermalized electronic excitations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B42515E-F663-20AE-88B2-703D3FD978F0}"/>
              </a:ext>
            </a:extLst>
          </p:cNvPr>
          <p:cNvSpPr/>
          <p:nvPr/>
        </p:nvSpPr>
        <p:spPr>
          <a:xfrm>
            <a:off x="5765800" y="1117601"/>
            <a:ext cx="6151033" cy="56653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101379-129F-05C1-5856-79BE67D9F7D2}"/>
              </a:ext>
            </a:extLst>
          </p:cNvPr>
          <p:cNvSpPr txBox="1"/>
          <p:nvPr/>
        </p:nvSpPr>
        <p:spPr>
          <a:xfrm>
            <a:off x="5765800" y="1155147"/>
            <a:ext cx="2175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noProof="0" dirty="0"/>
              <a:t>Discussed in this talk </a:t>
            </a:r>
          </a:p>
        </p:txBody>
      </p:sp>
    </p:spTree>
    <p:extLst>
      <p:ext uri="{BB962C8B-B14F-4D97-AF65-F5344CB8AC3E}">
        <p14:creationId xmlns:p14="http://schemas.microsoft.com/office/powerpoint/2010/main" val="411840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989EC91-FF9B-13AD-4325-17572B782F06}"/>
              </a:ext>
            </a:extLst>
          </p:cNvPr>
          <p:cNvSpPr txBox="1"/>
          <p:nvPr/>
        </p:nvSpPr>
        <p:spPr>
          <a:xfrm>
            <a:off x="908070" y="568597"/>
            <a:ext cx="102313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noProof="0" dirty="0">
                <a:latin typeface="YaleNew" panose="02000602050000020003" pitchFamily="2" charset="77"/>
              </a:rPr>
              <a:t>ARPES observation of excitons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135A7C-AE25-E966-1327-A914093E0FAE}"/>
              </a:ext>
            </a:extLst>
          </p:cNvPr>
          <p:cNvSpPr txBox="1"/>
          <p:nvPr/>
        </p:nvSpPr>
        <p:spPr>
          <a:xfrm>
            <a:off x="858763" y="1002183"/>
            <a:ext cx="967800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noProof="0" dirty="0">
              <a:latin typeface="YaleNew" panose="02000602050000020003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>
                <a:latin typeface="YaleNew" panose="02000602050000020003" pitchFamily="2" charset="77"/>
              </a:rPr>
              <a:t>Already done in experiments (</a:t>
            </a:r>
            <a:r>
              <a:rPr lang="en-US" noProof="0" dirty="0" err="1">
                <a:latin typeface="YaleNew" panose="02000602050000020003" pitchFamily="2" charset="77"/>
              </a:rPr>
              <a:t>Madéo</a:t>
            </a:r>
            <a:r>
              <a:rPr lang="en-US" noProof="0" dirty="0">
                <a:latin typeface="YaleNew" panose="02000602050000020003" pitchFamily="2" charset="77"/>
              </a:rPr>
              <a:t> et al., Science, 370(6521), pp.1199-1204)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noProof="0" dirty="0">
                <a:latin typeface="YaleNew" panose="02000602050000020003" pitchFamily="2" charset="77"/>
              </a:rPr>
              <a:t>Exciton Boltzmann transport observed</a:t>
            </a:r>
            <a:r>
              <a:rPr lang="en-US" noProof="0" dirty="0">
                <a:latin typeface="YaleNew" panose="02000602050000020003" pitchFamily="2" charset="77"/>
              </a:rPr>
              <a:t> (cf. theory in e.g. Chen et al. PR Research 2022 4(4):043203)</a:t>
            </a:r>
            <a:endParaRPr lang="en-US" sz="1800" noProof="0" dirty="0"/>
          </a:p>
          <a:p>
            <a:endParaRPr lang="en-US" noProof="0" dirty="0">
              <a:latin typeface="YaleNew" panose="02000602050000020003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noProof="0" dirty="0">
              <a:latin typeface="YaleNew" panose="02000602050000020003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noProof="0" dirty="0">
              <a:latin typeface="YaleNew" panose="02000602050000020003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noProof="0" dirty="0">
              <a:latin typeface="YaleNew" panose="02000602050000020003" pitchFamily="2" charset="77"/>
            </a:endParaRPr>
          </a:p>
        </p:txBody>
      </p:sp>
      <p:pic>
        <p:nvPicPr>
          <p:cNvPr id="4" name="图片 4" descr="图片包含 图形用户界面&#10;&#10;描述已自动生成">
            <a:extLst>
              <a:ext uri="{FF2B5EF4-FFF2-40B4-BE49-F238E27FC236}">
                <a16:creationId xmlns:a16="http://schemas.microsoft.com/office/drawing/2014/main" id="{72F021E8-8400-3B1C-5C15-AAE772F02C7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40292"/>
          <a:stretch/>
        </p:blipFill>
        <p:spPr>
          <a:xfrm>
            <a:off x="609600" y="2164882"/>
            <a:ext cx="7036308" cy="4607953"/>
          </a:xfrm>
          <a:prstGeom prst="rect">
            <a:avLst/>
          </a:prstGeom>
        </p:spPr>
      </p:pic>
      <p:pic>
        <p:nvPicPr>
          <p:cNvPr id="5" name="图片 6" descr="图片包含 图形用户界面&#10;&#10;描述已自动生成">
            <a:extLst>
              <a:ext uri="{FF2B5EF4-FFF2-40B4-BE49-F238E27FC236}">
                <a16:creationId xmlns:a16="http://schemas.microsoft.com/office/drawing/2014/main" id="{176ECE8E-9146-359C-6319-93836094C8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00" t="57873"/>
          <a:stretch/>
        </p:blipFill>
        <p:spPr>
          <a:xfrm>
            <a:off x="8164118" y="3128544"/>
            <a:ext cx="3570681" cy="3548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0904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788A51-9BFE-B5DB-BF63-2C62AA99F1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F4F9C54-8550-D944-E500-3C64312F6599}"/>
              </a:ext>
            </a:extLst>
          </p:cNvPr>
          <p:cNvSpPr txBox="1"/>
          <p:nvPr/>
        </p:nvSpPr>
        <p:spPr>
          <a:xfrm>
            <a:off x="908070" y="568597"/>
            <a:ext cx="102313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noProof="0" dirty="0">
                <a:latin typeface="YaleNew" panose="02000602050000020003" pitchFamily="2" charset="77"/>
              </a:rPr>
              <a:t>ARPES observation of excitons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046E27-D46C-1F96-1F67-B8A5DD44B459}"/>
              </a:ext>
            </a:extLst>
          </p:cNvPr>
          <p:cNvSpPr txBox="1"/>
          <p:nvPr/>
        </p:nvSpPr>
        <p:spPr>
          <a:xfrm>
            <a:off x="908070" y="1181477"/>
            <a:ext cx="567809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noProof="0" dirty="0">
              <a:latin typeface="YaleNew" panose="02000602050000020003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>
                <a:latin typeface="YaleNew" panose="02000602050000020003" pitchFamily="2" charset="77"/>
              </a:rPr>
              <a:t>Theory of exciton signature in ARPES: </a:t>
            </a:r>
            <a:r>
              <a:rPr lang="en-US" sz="1800" noProof="0" dirty="0"/>
              <a:t>Rustagi and Kemper 2018 PRB 97, 235310</a:t>
            </a:r>
          </a:p>
          <a:p>
            <a:endParaRPr lang="en-US" noProof="0" dirty="0">
              <a:latin typeface="YaleNew" panose="02000602050000020003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noProof="0" dirty="0">
              <a:latin typeface="YaleNew" panose="02000602050000020003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noProof="0" dirty="0">
              <a:latin typeface="YaleNew" panose="02000602050000020003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noProof="0" dirty="0">
              <a:latin typeface="YaleNew" panose="02000602050000020003" pitchFamily="2" charset="77"/>
            </a:endParaRPr>
          </a:p>
        </p:txBody>
      </p:sp>
      <p:sp>
        <p:nvSpPr>
          <p:cNvPr id="16" name="TextBox 2">
            <a:extLst>
              <a:ext uri="{FF2B5EF4-FFF2-40B4-BE49-F238E27FC236}">
                <a16:creationId xmlns:a16="http://schemas.microsoft.com/office/drawing/2014/main" id="{DE27512B-6393-7E1A-6CA7-6E9FC635055C}"/>
              </a:ext>
            </a:extLst>
          </p:cNvPr>
          <p:cNvSpPr txBox="1"/>
          <p:nvPr/>
        </p:nvSpPr>
        <p:spPr>
          <a:xfrm>
            <a:off x="908070" y="6197143"/>
            <a:ext cx="56780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>
                <a:latin typeface="YaleNew" panose="02000602050000020003" pitchFamily="2" charset="77"/>
              </a:rPr>
              <a:t>How other excitations look like in ARPES?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noProof="0" dirty="0">
              <a:latin typeface="YaleNew" panose="02000602050000020003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noProof="0" dirty="0">
              <a:latin typeface="YaleNew" panose="02000602050000020003" pitchFamily="2" charset="77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3176530-CF08-8B2C-D35A-F7D158AB4F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6671" y="891762"/>
            <a:ext cx="4578546" cy="313582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100D7A9-1A49-B8D7-4075-446DD46454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6170" y="2252205"/>
            <a:ext cx="3378066" cy="133237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015BED2-C870-3752-80D2-420431FF26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6170" y="4605795"/>
            <a:ext cx="4064972" cy="6463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8C6BEDD-E21F-24A1-AFE5-0053168926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3898" y="5270137"/>
            <a:ext cx="4632504" cy="535022"/>
          </a:xfrm>
          <a:prstGeom prst="rect">
            <a:avLst/>
          </a:prstGeom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B6C9667F-68F5-7406-7237-EF5C92C406AF}"/>
              </a:ext>
            </a:extLst>
          </p:cNvPr>
          <p:cNvSpPr/>
          <p:nvPr/>
        </p:nvSpPr>
        <p:spPr>
          <a:xfrm>
            <a:off x="1496132" y="2789767"/>
            <a:ext cx="3068104" cy="871010"/>
          </a:xfrm>
          <a:custGeom>
            <a:avLst/>
            <a:gdLst>
              <a:gd name="connsiteX0" fmla="*/ 971901 w 3068104"/>
              <a:gd name="connsiteY0" fmla="*/ 0 h 871010"/>
              <a:gd name="connsiteX1" fmla="*/ 3068104 w 3068104"/>
              <a:gd name="connsiteY1" fmla="*/ 0 h 871010"/>
              <a:gd name="connsiteX2" fmla="*/ 3068104 w 3068104"/>
              <a:gd name="connsiteY2" fmla="*/ 482496 h 871010"/>
              <a:gd name="connsiteX3" fmla="*/ 2732968 w 3068104"/>
              <a:gd name="connsiteY3" fmla="*/ 482496 h 871010"/>
              <a:gd name="connsiteX4" fmla="*/ 2732968 w 3068104"/>
              <a:gd name="connsiteY4" fmla="*/ 871010 h 871010"/>
              <a:gd name="connsiteX5" fmla="*/ 0 w 3068104"/>
              <a:gd name="connsiteY5" fmla="*/ 871010 h 871010"/>
              <a:gd name="connsiteX6" fmla="*/ 0 w 3068104"/>
              <a:gd name="connsiteY6" fmla="*/ 388514 h 871010"/>
              <a:gd name="connsiteX7" fmla="*/ 971901 w 3068104"/>
              <a:gd name="connsiteY7" fmla="*/ 388514 h 8710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68104" h="871010">
                <a:moveTo>
                  <a:pt x="971901" y="0"/>
                </a:moveTo>
                <a:lnTo>
                  <a:pt x="3068104" y="0"/>
                </a:lnTo>
                <a:lnTo>
                  <a:pt x="3068104" y="482496"/>
                </a:lnTo>
                <a:lnTo>
                  <a:pt x="2732968" y="482496"/>
                </a:lnTo>
                <a:lnTo>
                  <a:pt x="2732968" y="871010"/>
                </a:lnTo>
                <a:lnTo>
                  <a:pt x="0" y="871010"/>
                </a:lnTo>
                <a:lnTo>
                  <a:pt x="0" y="388514"/>
                </a:lnTo>
                <a:lnTo>
                  <a:pt x="971901" y="388514"/>
                </a:lnTo>
                <a:close/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F3EDD39-B912-18B8-A562-47DF5A94DB66}"/>
              </a:ext>
            </a:extLst>
          </p:cNvPr>
          <p:cNvCxnSpPr/>
          <p:nvPr/>
        </p:nvCxnSpPr>
        <p:spPr>
          <a:xfrm>
            <a:off x="2751666" y="3103033"/>
            <a:ext cx="254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3A38A9BD-2769-811A-8775-05B938C78CC1}"/>
              </a:ext>
            </a:extLst>
          </p:cNvPr>
          <p:cNvSpPr/>
          <p:nvPr/>
        </p:nvSpPr>
        <p:spPr>
          <a:xfrm>
            <a:off x="4241800" y="4775200"/>
            <a:ext cx="932543" cy="33745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090CE9C-CF47-30B4-CF70-9239A16B0FB1}"/>
              </a:ext>
            </a:extLst>
          </p:cNvPr>
          <p:cNvCxnSpPr/>
          <p:nvPr/>
        </p:nvCxnSpPr>
        <p:spPr>
          <a:xfrm flipH="1" flipV="1">
            <a:off x="4147457" y="3726543"/>
            <a:ext cx="416779" cy="9760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F9A48E66-ED30-4A0F-327A-CA9186C1BADB}"/>
              </a:ext>
            </a:extLst>
          </p:cNvPr>
          <p:cNvSpPr/>
          <p:nvPr/>
        </p:nvSpPr>
        <p:spPr>
          <a:xfrm>
            <a:off x="4274457" y="5368919"/>
            <a:ext cx="1563914" cy="33745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399AA4EF-BBDB-0DA3-5567-1369C388D68A}"/>
              </a:ext>
            </a:extLst>
          </p:cNvPr>
          <p:cNvCxnSpPr/>
          <p:nvPr/>
        </p:nvCxnSpPr>
        <p:spPr>
          <a:xfrm rot="16200000" flipV="1">
            <a:off x="3575958" y="3307442"/>
            <a:ext cx="2833914" cy="1197429"/>
          </a:xfrm>
          <a:prstGeom prst="bentConnector3">
            <a:avLst>
              <a:gd name="adj1" fmla="val 99936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1D9642E4-2832-DADC-493C-6BCFC32B7E7F}"/>
              </a:ext>
            </a:extLst>
          </p:cNvPr>
          <p:cNvSpPr/>
          <p:nvPr/>
        </p:nvSpPr>
        <p:spPr>
          <a:xfrm>
            <a:off x="2706915" y="2363144"/>
            <a:ext cx="1687285" cy="33745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803BE6F-6AC9-B432-28BA-53D837327309}"/>
              </a:ext>
            </a:extLst>
          </p:cNvPr>
          <p:cNvCxnSpPr>
            <a:cxnSpLocks/>
          </p:cNvCxnSpPr>
          <p:nvPr/>
        </p:nvCxnSpPr>
        <p:spPr>
          <a:xfrm>
            <a:off x="1316882" y="2950029"/>
            <a:ext cx="419745" cy="4025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C37C13E-FB2C-808A-312C-2EE79784F88D}"/>
                  </a:ext>
                </a:extLst>
              </p:cNvPr>
              <p:cNvSpPr txBox="1"/>
              <p:nvPr/>
            </p:nvSpPr>
            <p:spPr>
              <a:xfrm>
                <a:off x="213062" y="2615079"/>
                <a:ext cx="15196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noProof="0" dirty="0"/>
                  <a:t>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noProof="0" dirty="0"/>
                  <a:t> term</a:t>
                </a:r>
              </a:p>
            </p:txBody>
          </p:sp>
        </mc:Choice>
        <mc:Fallback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C37C13E-FB2C-808A-312C-2EE79784F8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062" y="2615079"/>
                <a:ext cx="1519647" cy="369332"/>
              </a:xfrm>
              <a:prstGeom prst="rect">
                <a:avLst/>
              </a:prstGeom>
              <a:blipFill>
                <a:blip r:embed="rId6"/>
                <a:stretch>
                  <a:fillRect l="-3614" t="-9836" r="-2811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TextBox 37">
            <a:extLst>
              <a:ext uri="{FF2B5EF4-FFF2-40B4-BE49-F238E27FC236}">
                <a16:creationId xmlns:a16="http://schemas.microsoft.com/office/drawing/2014/main" id="{6B570A36-6501-57A0-F4BF-31614C57C21F}"/>
              </a:ext>
            </a:extLst>
          </p:cNvPr>
          <p:cNvSpPr txBox="1"/>
          <p:nvPr/>
        </p:nvSpPr>
        <p:spPr>
          <a:xfrm>
            <a:off x="5858961" y="5067459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noProof="0" dirty="0"/>
              <a:t>PRB 94,245303, 2016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4674CBF-3B7F-CC28-BB44-BDF1632AEF8F}"/>
                  </a:ext>
                </a:extLst>
              </p:cNvPr>
              <p:cNvSpPr txBox="1"/>
              <p:nvPr/>
            </p:nvSpPr>
            <p:spPr>
              <a:xfrm>
                <a:off x="7761783" y="6006403"/>
                <a:ext cx="4430217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200" noProof="0" dirty="0"/>
                  <a:t>Note: in actual measurements, often we calculate cumulated # of photoelectrons, and hence we need to integrate over t in the </a:t>
                </a:r>
                <a14:m>
                  <m:oMath xmlns:m="http://schemas.openxmlformats.org/officeDocument/2006/math">
                    <m:r>
                      <a:rPr lang="en-US" sz="1200" b="0" i="1" noProof="0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sz="12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1" i="0" noProof="0" smtClean="0">
                            <a:latin typeface="Cambria Math" panose="02040503050406030204" pitchFamily="18" charset="0"/>
                          </a:rPr>
                          <m:t>𝐤</m:t>
                        </m:r>
                        <m:r>
                          <a:rPr lang="en-US" sz="1200" b="0" i="1" noProof="0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200" b="0" i="1" noProof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sz="1200" noProof="0" dirty="0"/>
                  <a:t> equation below; but we have an additional time variable, the delay time between the pump and the probe.</a:t>
                </a:r>
              </a:p>
            </p:txBody>
          </p:sp>
        </mc:Choice>
        <mc:Fallback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4674CBF-3B7F-CC28-BB44-BDF1632AEF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1783" y="6006403"/>
                <a:ext cx="4430217" cy="830997"/>
              </a:xfrm>
              <a:prstGeom prst="rect">
                <a:avLst/>
              </a:prstGeom>
              <a:blipFill>
                <a:blip r:embed="rId7"/>
                <a:stretch>
                  <a:fillRect b="-438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0BE3186A-085F-97BD-69A8-645FA3CC11B4}"/>
              </a:ext>
            </a:extLst>
          </p:cNvPr>
          <p:cNvCxnSpPr>
            <a:cxnSpLocks/>
          </p:cNvCxnSpPr>
          <p:nvPr/>
        </p:nvCxnSpPr>
        <p:spPr>
          <a:xfrm flipV="1">
            <a:off x="2458424" y="3141117"/>
            <a:ext cx="416779" cy="7981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841B39CB-E131-E590-DCB0-FFD2FC6C63C0}"/>
              </a:ext>
            </a:extLst>
          </p:cNvPr>
          <p:cNvSpPr txBox="1"/>
          <p:nvPr/>
        </p:nvSpPr>
        <p:spPr>
          <a:xfrm>
            <a:off x="1609178" y="3906363"/>
            <a:ext cx="227094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noProof="0" dirty="0"/>
              <a:t>Incoherent limit: no non-diagonal terms in density matrix</a:t>
            </a:r>
          </a:p>
        </p:txBody>
      </p:sp>
    </p:spTree>
    <p:extLst>
      <p:ext uri="{BB962C8B-B14F-4D97-AF65-F5344CB8AC3E}">
        <p14:creationId xmlns:p14="http://schemas.microsoft.com/office/powerpoint/2010/main" val="25007354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287782-7CF8-04EF-D162-674510D2A0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B69DB5-D1EF-B0AA-31AD-5EDBF720761C}"/>
              </a:ext>
            </a:extLst>
          </p:cNvPr>
          <p:cNvSpPr txBox="1"/>
          <p:nvPr/>
        </p:nvSpPr>
        <p:spPr>
          <a:xfrm>
            <a:off x="908070" y="568597"/>
            <a:ext cx="102313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noProof="0" dirty="0">
                <a:latin typeface="YaleNew" panose="02000602050000020003" pitchFamily="2" charset="77"/>
              </a:rPr>
              <a:t>ARPES observation of excitons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2E5742-C140-8E21-5A0C-6F850E4DA1AA}"/>
              </a:ext>
            </a:extLst>
          </p:cNvPr>
          <p:cNvSpPr txBox="1"/>
          <p:nvPr/>
        </p:nvSpPr>
        <p:spPr>
          <a:xfrm>
            <a:off x="908070" y="1181477"/>
            <a:ext cx="491361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noProof="0" dirty="0">
              <a:latin typeface="YaleNew" panose="02000602050000020003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>
                <a:latin typeface="YaleNew" panose="02000602050000020003" pitchFamily="2" charset="77"/>
              </a:rPr>
              <a:t>To generalize the methodology in </a:t>
            </a:r>
            <a:r>
              <a:rPr lang="en-US" sz="1800" noProof="0" dirty="0"/>
              <a:t>Rustagi and Kemper 2018 PRB 97, 235310:</a:t>
            </a:r>
          </a:p>
          <a:p>
            <a:endParaRPr lang="en-US" noProof="0" dirty="0">
              <a:latin typeface="YaleNew" panose="02000602050000020003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noProof="0" dirty="0">
              <a:latin typeface="YaleNew" panose="02000602050000020003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noProof="0" dirty="0">
              <a:latin typeface="YaleNew" panose="02000602050000020003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noProof="0" dirty="0">
              <a:latin typeface="YaleNew" panose="02000602050000020003" pitchFamily="2" charset="77"/>
            </a:endParaRPr>
          </a:p>
        </p:txBody>
      </p:sp>
      <p:sp>
        <p:nvSpPr>
          <p:cNvPr id="16" name="TextBox 2">
            <a:extLst>
              <a:ext uri="{FF2B5EF4-FFF2-40B4-BE49-F238E27FC236}">
                <a16:creationId xmlns:a16="http://schemas.microsoft.com/office/drawing/2014/main" id="{5124640F-9E9E-6CAD-320E-79A73F54C2D5}"/>
              </a:ext>
            </a:extLst>
          </p:cNvPr>
          <p:cNvSpPr txBox="1"/>
          <p:nvPr/>
        </p:nvSpPr>
        <p:spPr>
          <a:xfrm>
            <a:off x="908070" y="6197143"/>
            <a:ext cx="59891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>
                <a:latin typeface="YaleNew" panose="02000602050000020003" pitchFamily="2" charset="77"/>
              </a:rPr>
              <a:t>Here the final residue states need to have well-defined energies… a condition that’s not always non-controversial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noProof="0" dirty="0">
              <a:latin typeface="YaleNew" panose="02000602050000020003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noProof="0" dirty="0">
              <a:latin typeface="YaleNew" panose="02000602050000020003" pitchFamily="2" charset="77"/>
            </a:endParaRPr>
          </a:p>
        </p:txBody>
      </p:sp>
      <p:grpSp>
        <p:nvGrpSpPr>
          <p:cNvPr id="4" name="组合 17">
            <a:extLst>
              <a:ext uri="{FF2B5EF4-FFF2-40B4-BE49-F238E27FC236}">
                <a16:creationId xmlns:a16="http://schemas.microsoft.com/office/drawing/2014/main" id="{0E31AB8D-CE0F-A41E-521D-600480CC5757}"/>
              </a:ext>
            </a:extLst>
          </p:cNvPr>
          <p:cNvGrpSpPr/>
          <p:nvPr/>
        </p:nvGrpSpPr>
        <p:grpSpPr>
          <a:xfrm>
            <a:off x="908070" y="2314477"/>
            <a:ext cx="7217228" cy="1796649"/>
            <a:chOff x="1055914" y="1326894"/>
            <a:chExt cx="7217228" cy="1796649"/>
          </a:xfrm>
        </p:grpSpPr>
        <p:sp>
          <p:nvSpPr>
            <p:cNvPr id="9" name="TextBox 2">
              <a:extLst>
                <a:ext uri="{FF2B5EF4-FFF2-40B4-BE49-F238E27FC236}">
                  <a16:creationId xmlns:a16="http://schemas.microsoft.com/office/drawing/2014/main" id="{98BC680C-3576-C665-A710-7C8D1AEF381C}"/>
                </a:ext>
              </a:extLst>
            </p:cNvPr>
            <p:cNvSpPr txBox="1"/>
            <p:nvPr/>
          </p:nvSpPr>
          <p:spPr>
            <a:xfrm>
              <a:off x="1055914" y="2754211"/>
              <a:ext cx="66901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noProof="0" dirty="0">
                  <a:latin typeface="YaleNew" panose="02000602050000020003" pitchFamily="2" charset="77"/>
                </a:rPr>
                <a:t>Fermi golden rule to incoherent final states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" name="文本框 6">
                  <a:extLst>
                    <a:ext uri="{FF2B5EF4-FFF2-40B4-BE49-F238E27FC236}">
                      <a16:creationId xmlns:a16="http://schemas.microsoft.com/office/drawing/2014/main" id="{72CAD40A-0F98-5DAF-FEDD-0D7AC69449E4}"/>
                    </a:ext>
                  </a:extLst>
                </p:cNvPr>
                <p:cNvSpPr txBox="1"/>
                <p:nvPr/>
              </p:nvSpPr>
              <p:spPr>
                <a:xfrm>
                  <a:off x="1055914" y="2052972"/>
                  <a:ext cx="6161314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noProof="0" dirty="0">
                      <a:latin typeface="YaleNew" panose="02000602050000020003" pitchFamily="2" charset="77"/>
                    </a:rPr>
                    <a:t>Generalized Fermi golden rule based on pumped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b="0" i="1" noProof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noProof="0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p>
                          <m:r>
                            <a:rPr lang="en-US" b="0" i="1" noProof="0" smtClean="0">
                              <a:latin typeface="Cambria Math" panose="02040503050406030204" pitchFamily="18" charset="0"/>
                            </a:rPr>
                            <m:t>&lt;</m:t>
                          </m:r>
                        </m:sup>
                      </m:sSup>
                    </m:oMath>
                  </a14:m>
                  <a:endParaRPr lang="en-US" noProof="0" dirty="0">
                    <a:latin typeface="YaleNew" panose="02000602050000020003" pitchFamily="2" charset="77"/>
                  </a:endParaRPr>
                </a:p>
              </p:txBody>
            </p:sp>
          </mc:Choice>
          <mc:Fallback>
            <p:sp>
              <p:nvSpPr>
                <p:cNvPr id="10" name="文本框 6">
                  <a:extLst>
                    <a:ext uri="{FF2B5EF4-FFF2-40B4-BE49-F238E27FC236}">
                      <a16:creationId xmlns:a16="http://schemas.microsoft.com/office/drawing/2014/main" id="{72CAD40A-0F98-5DAF-FEDD-0D7AC69449E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5914" y="2052972"/>
                  <a:ext cx="6161314" cy="369332"/>
                </a:xfrm>
                <a:prstGeom prst="rect">
                  <a:avLst/>
                </a:prstGeom>
                <a:blipFill>
                  <a:blip r:embed="rId2"/>
                  <a:stretch>
                    <a:fillRect l="-890" t="-10000" b="-26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04FB402F-924D-6BE0-18CE-7E6EBF11E1EF}"/>
                </a:ext>
              </a:extLst>
            </p:cNvPr>
            <p:cNvSpPr txBox="1"/>
            <p:nvPr/>
          </p:nvSpPr>
          <p:spPr>
            <a:xfrm>
              <a:off x="1055914" y="1326894"/>
              <a:ext cx="616131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noProof="0" dirty="0" err="1">
                  <a:latin typeface="YaleNew" panose="02000602050000020003" pitchFamily="2" charset="77"/>
                </a:rPr>
                <a:t>Keldysh</a:t>
              </a:r>
              <a:r>
                <a:rPr lang="en-US" noProof="0" dirty="0">
                  <a:latin typeface="YaleNew" panose="02000602050000020003" pitchFamily="2" charset="77"/>
                </a:rPr>
                <a:t> EOM </a:t>
              </a:r>
            </a:p>
          </p:txBody>
        </p:sp>
        <p:cxnSp>
          <p:nvCxnSpPr>
            <p:cNvPr id="12" name="直接箭头连接符 12">
              <a:extLst>
                <a:ext uri="{FF2B5EF4-FFF2-40B4-BE49-F238E27FC236}">
                  <a16:creationId xmlns:a16="http://schemas.microsoft.com/office/drawing/2014/main" id="{11C1F106-6A55-2A83-2766-99C8F1DC381F}"/>
                </a:ext>
              </a:extLst>
            </p:cNvPr>
            <p:cNvCxnSpPr/>
            <p:nvPr/>
          </p:nvCxnSpPr>
          <p:spPr>
            <a:xfrm>
              <a:off x="1872343" y="1696226"/>
              <a:ext cx="0" cy="35674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箭头连接符 13">
              <a:extLst>
                <a:ext uri="{FF2B5EF4-FFF2-40B4-BE49-F238E27FC236}">
                  <a16:creationId xmlns:a16="http://schemas.microsoft.com/office/drawing/2014/main" id="{5B349B19-2E23-34BE-057D-11256BB55C0C}"/>
                </a:ext>
              </a:extLst>
            </p:cNvPr>
            <p:cNvCxnSpPr/>
            <p:nvPr/>
          </p:nvCxnSpPr>
          <p:spPr>
            <a:xfrm>
              <a:off x="1872343" y="2422304"/>
              <a:ext cx="0" cy="35674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文本框 14">
              <a:extLst>
                <a:ext uri="{FF2B5EF4-FFF2-40B4-BE49-F238E27FC236}">
                  <a16:creationId xmlns:a16="http://schemas.microsoft.com/office/drawing/2014/main" id="{3C5FA2BD-795E-9002-CD56-2A35454A38EE}"/>
                </a:ext>
              </a:extLst>
            </p:cNvPr>
            <p:cNvSpPr txBox="1"/>
            <p:nvPr/>
          </p:nvSpPr>
          <p:spPr>
            <a:xfrm>
              <a:off x="2111828" y="1671221"/>
              <a:ext cx="616131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noProof="0" dirty="0">
                  <a:latin typeface="YaleNew" panose="02000602050000020003" pitchFamily="2" charset="77"/>
                </a:rPr>
                <a:t>Linear response in detection</a:t>
              </a:r>
            </a:p>
          </p:txBody>
        </p:sp>
        <p:sp>
          <p:nvSpPr>
            <p:cNvPr id="15" name="文本框 16">
              <a:extLst>
                <a:ext uri="{FF2B5EF4-FFF2-40B4-BE49-F238E27FC236}">
                  <a16:creationId xmlns:a16="http://schemas.microsoft.com/office/drawing/2014/main" id="{59896400-4A2B-CB38-5F9B-966C12B10105}"/>
                </a:ext>
              </a:extLst>
            </p:cNvPr>
            <p:cNvSpPr txBox="1"/>
            <p:nvPr/>
          </p:nvSpPr>
          <p:spPr>
            <a:xfrm>
              <a:off x="2111828" y="2399741"/>
              <a:ext cx="616131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noProof="0" dirty="0">
                  <a:latin typeface="YaleNew" panose="02000602050000020003" pitchFamily="2" charset="77"/>
                </a:rPr>
                <a:t>Incoherent limit</a:t>
              </a:r>
            </a:p>
          </p:txBody>
        </p:sp>
      </p:grpSp>
      <p:grpSp>
        <p:nvGrpSpPr>
          <p:cNvPr id="18" name="组合 20">
            <a:extLst>
              <a:ext uri="{FF2B5EF4-FFF2-40B4-BE49-F238E27FC236}">
                <a16:creationId xmlns:a16="http://schemas.microsoft.com/office/drawing/2014/main" id="{A0A70212-48F0-39F3-4DF2-0473AE7FD989}"/>
              </a:ext>
            </a:extLst>
          </p:cNvPr>
          <p:cNvGrpSpPr/>
          <p:nvPr/>
        </p:nvGrpSpPr>
        <p:grpSpPr>
          <a:xfrm>
            <a:off x="922487" y="4503110"/>
            <a:ext cx="4138397" cy="1424100"/>
            <a:chOff x="923461" y="1868306"/>
            <a:chExt cx="4138397" cy="1424100"/>
          </a:xfrm>
        </p:grpSpPr>
        <p:pic>
          <p:nvPicPr>
            <p:cNvPr id="21" name="图片 18">
              <a:extLst>
                <a:ext uri="{FF2B5EF4-FFF2-40B4-BE49-F238E27FC236}">
                  <a16:creationId xmlns:a16="http://schemas.microsoft.com/office/drawing/2014/main" id="{11C6BF54-4E5A-7520-9654-2F6E2040253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r="45142"/>
            <a:stretch/>
          </p:blipFill>
          <p:spPr>
            <a:xfrm>
              <a:off x="923461" y="1868306"/>
              <a:ext cx="3433272" cy="825658"/>
            </a:xfrm>
            <a:prstGeom prst="rect">
              <a:avLst/>
            </a:prstGeom>
          </p:spPr>
        </p:pic>
        <p:pic>
          <p:nvPicPr>
            <p:cNvPr id="22" name="图片 19">
              <a:extLst>
                <a:ext uri="{FF2B5EF4-FFF2-40B4-BE49-F238E27FC236}">
                  <a16:creationId xmlns:a16="http://schemas.microsoft.com/office/drawing/2014/main" id="{3374C6FE-D601-1CE9-C441-08EE5074CA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54075"/>
            <a:stretch/>
          </p:blipFill>
          <p:spPr>
            <a:xfrm>
              <a:off x="2187657" y="2466748"/>
              <a:ext cx="2874201" cy="825658"/>
            </a:xfrm>
            <a:prstGeom prst="rect">
              <a:avLst/>
            </a:prstGeom>
          </p:spPr>
        </p:pic>
      </p:grpSp>
      <p:sp>
        <p:nvSpPr>
          <p:cNvPr id="23" name="TextBox 2">
            <a:extLst>
              <a:ext uri="{FF2B5EF4-FFF2-40B4-BE49-F238E27FC236}">
                <a16:creationId xmlns:a16="http://schemas.microsoft.com/office/drawing/2014/main" id="{FCADF809-C6FD-8F96-AD12-2BFD696CBD2A}"/>
              </a:ext>
            </a:extLst>
          </p:cNvPr>
          <p:cNvSpPr txBox="1"/>
          <p:nvPr/>
        </p:nvSpPr>
        <p:spPr>
          <a:xfrm>
            <a:off x="6424950" y="1421310"/>
            <a:ext cx="59891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>
                <a:latin typeface="YaleNew" panose="02000602050000020003" pitchFamily="2" charset="77"/>
              </a:rPr>
              <a:t>What we can study: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noProof="0" dirty="0">
                <a:latin typeface="YaleNew" panose="02000602050000020003" pitchFamily="2" charset="77"/>
              </a:rPr>
              <a:t>Excitons √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noProof="0" dirty="0" err="1">
                <a:latin typeface="YaleNew" panose="02000602050000020003" pitchFamily="2" charset="77"/>
              </a:rPr>
              <a:t>Trions</a:t>
            </a:r>
            <a:endParaRPr lang="en-US" noProof="0" dirty="0">
              <a:latin typeface="YaleNew" panose="02000602050000020003" pitchFamily="2" charset="7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noProof="0" dirty="0">
                <a:latin typeface="YaleNew" panose="02000602050000020003" pitchFamily="2" charset="77"/>
              </a:rPr>
              <a:t>Biexcitons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noProof="0" dirty="0">
                <a:latin typeface="YaleNew" panose="02000602050000020003" pitchFamily="2" charset="77"/>
              </a:rPr>
              <a:t>and more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noProof="0" dirty="0">
              <a:latin typeface="YaleNew" panose="02000602050000020003" pitchFamily="2" charset="77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833C58B-3381-4DD4-ACC2-40F5D26A174D}"/>
              </a:ext>
            </a:extLst>
          </p:cNvPr>
          <p:cNvSpPr/>
          <p:nvPr/>
        </p:nvSpPr>
        <p:spPr>
          <a:xfrm>
            <a:off x="6709954" y="1997439"/>
            <a:ext cx="2142309" cy="3021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98C98B9-9552-67EA-CCD8-90C10B25D6A6}"/>
              </a:ext>
            </a:extLst>
          </p:cNvPr>
          <p:cNvSpPr txBox="1"/>
          <p:nvPr/>
        </p:nvSpPr>
        <p:spPr>
          <a:xfrm>
            <a:off x="4698275" y="4528865"/>
            <a:ext cx="11868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noProof="0" dirty="0"/>
              <a:t>structural factor</a:t>
            </a:r>
          </a:p>
        </p:txBody>
      </p:sp>
      <p:cxnSp>
        <p:nvCxnSpPr>
          <p:cNvPr id="30" name="直接箭头连接符 12">
            <a:extLst>
              <a:ext uri="{FF2B5EF4-FFF2-40B4-BE49-F238E27FC236}">
                <a16:creationId xmlns:a16="http://schemas.microsoft.com/office/drawing/2014/main" id="{F4FFF09D-5838-C19D-1910-3CEE1CB99FE3}"/>
              </a:ext>
            </a:extLst>
          </p:cNvPr>
          <p:cNvCxnSpPr>
            <a:cxnSpLocks/>
          </p:cNvCxnSpPr>
          <p:nvPr/>
        </p:nvCxnSpPr>
        <p:spPr>
          <a:xfrm flipH="1">
            <a:off x="4355759" y="4674228"/>
            <a:ext cx="312035" cy="398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12">
            <a:extLst>
              <a:ext uri="{FF2B5EF4-FFF2-40B4-BE49-F238E27FC236}">
                <a16:creationId xmlns:a16="http://schemas.microsoft.com/office/drawing/2014/main" id="{92237344-CCFA-60D7-714D-1621731BE086}"/>
              </a:ext>
            </a:extLst>
          </p:cNvPr>
          <p:cNvCxnSpPr>
            <a:cxnSpLocks/>
          </p:cNvCxnSpPr>
          <p:nvPr/>
        </p:nvCxnSpPr>
        <p:spPr>
          <a:xfrm flipH="1">
            <a:off x="5060884" y="5428859"/>
            <a:ext cx="312035" cy="398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CAEDC3BD-F3CF-533F-B1A2-FD868E27AE30}"/>
              </a:ext>
            </a:extLst>
          </p:cNvPr>
          <p:cNvSpPr txBox="1"/>
          <p:nvPr/>
        </p:nvSpPr>
        <p:spPr>
          <a:xfrm>
            <a:off x="5444075" y="5290359"/>
            <a:ext cx="14502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noProof="0" dirty="0"/>
              <a:t>Energy conservation</a:t>
            </a:r>
          </a:p>
        </p:txBody>
      </p:sp>
    </p:spTree>
    <p:extLst>
      <p:ext uri="{BB962C8B-B14F-4D97-AF65-F5344CB8AC3E}">
        <p14:creationId xmlns:p14="http://schemas.microsoft.com/office/powerpoint/2010/main" val="2139051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45AB4A-F3D1-9686-4FBD-C57CF9557F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FD4E3EB-6E95-15A5-A0D5-90668306400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46163" y="1503356"/>
            <a:ext cx="3690112" cy="1925644"/>
          </a:xfrm>
        </p:spPr>
        <p:txBody>
          <a:bodyPr/>
          <a:lstStyle/>
          <a:p>
            <a:r>
              <a:rPr lang="en-US" noProof="0" dirty="0" err="1"/>
              <a:t>Trions</a:t>
            </a:r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6FE9F2-9B7F-4C57-019F-A9E6203BF8C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noProof="0" dirty="0"/>
              <a:t>Where to look for these “charged excitons”?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B0ACD9A-F0E1-935F-5F7B-254CB1C81A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4889" y="1643743"/>
            <a:ext cx="5464678" cy="5214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9632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58D062-59C9-F6B4-CD61-4496050D00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90D428C-DD10-662A-E691-56EB0D5245BB}"/>
              </a:ext>
            </a:extLst>
          </p:cNvPr>
          <p:cNvSpPr txBox="1"/>
          <p:nvPr/>
        </p:nvSpPr>
        <p:spPr>
          <a:xfrm>
            <a:off x="908070" y="568597"/>
            <a:ext cx="102313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noProof="0" dirty="0">
                <a:latin typeface="YaleNew" panose="02000602050000020003" pitchFamily="2" charset="77"/>
              </a:rPr>
              <a:t>Trion structure: BSE prediction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E21CD28-54C5-EDCD-835F-81B9C1985A1F}"/>
              </a:ext>
            </a:extLst>
          </p:cNvPr>
          <p:cNvSpPr txBox="1"/>
          <p:nvPr/>
        </p:nvSpPr>
        <p:spPr>
          <a:xfrm>
            <a:off x="908070" y="1428994"/>
            <a:ext cx="587373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noProof="0" dirty="0">
              <a:latin typeface="YaleNew" panose="02000602050000020003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>
                <a:latin typeface="YaleNew" panose="02000602050000020003" pitchFamily="2" charset="77"/>
              </a:rPr>
              <a:t>Generalizing BSE for excitons to </a:t>
            </a:r>
            <a:r>
              <a:rPr lang="en-US" noProof="0" dirty="0" err="1">
                <a:latin typeface="YaleNew" panose="02000602050000020003" pitchFamily="2" charset="77"/>
              </a:rPr>
              <a:t>trions</a:t>
            </a:r>
            <a:r>
              <a:rPr lang="en-US" noProof="0" dirty="0">
                <a:latin typeface="YaleNew" panose="02000602050000020003" pitchFamily="2" charset="77"/>
              </a:rPr>
              <a:t>: </a:t>
            </a:r>
            <a:r>
              <a:rPr lang="en-US" noProof="0" dirty="0" err="1">
                <a:latin typeface="YaleNew" panose="02000602050000020003" pitchFamily="2" charset="77"/>
              </a:rPr>
              <a:t>Druppel</a:t>
            </a:r>
            <a:r>
              <a:rPr lang="en-US" noProof="0" dirty="0">
                <a:latin typeface="YaleNew" panose="02000602050000020003" pitchFamily="2" charset="77"/>
              </a:rPr>
              <a:t> et al. Nat. Comm. 8 2117 (2017)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>
                <a:latin typeface="YaleNew" panose="02000602050000020003" pitchFamily="2" charset="77"/>
              </a:rPr>
              <a:t>Difference from exciton BSE: the “exchange” term between two electrons (cf. u-channel in particle physics)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noProof="0" dirty="0">
              <a:latin typeface="YaleNew" panose="02000602050000020003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noProof="0" dirty="0">
              <a:latin typeface="YaleNew" panose="02000602050000020003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>
                <a:latin typeface="YaleNew" panose="02000602050000020003" pitchFamily="2" charset="77"/>
              </a:rPr>
              <a:t>“The diagonalization of the </a:t>
            </a:r>
            <a:r>
              <a:rPr lang="en-US" noProof="0" dirty="0" err="1">
                <a:latin typeface="YaleNew" panose="02000602050000020003" pitchFamily="2" charset="77"/>
              </a:rPr>
              <a:t>trion</a:t>
            </a:r>
            <a:r>
              <a:rPr lang="en-US" noProof="0" dirty="0">
                <a:latin typeface="YaleNew" panose="02000602050000020003" pitchFamily="2" charset="77"/>
              </a:rPr>
              <a:t> Hamilton matrix is numerically extremely demanding due to the immense dimension of ~107 for a typical calculation and relies on recursive diagonalization schemes”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noProof="0" dirty="0">
              <a:latin typeface="YaleNew" panose="02000602050000020003" pitchFamily="2" charset="77"/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DEEE3055-F0C8-320E-FDD2-EA8B464C59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778" r="45452"/>
          <a:stretch/>
        </p:blipFill>
        <p:spPr bwMode="auto">
          <a:xfrm>
            <a:off x="7445828" y="1163694"/>
            <a:ext cx="4251759" cy="2739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71709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Yale">
      <a:dk1>
        <a:srgbClr val="00356B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66daa3d8-d8cc-4c47-8fb8-106f94026de5">
      <Terms xmlns="http://schemas.microsoft.com/office/infopath/2007/PartnerControls"/>
    </lcf76f155ced4ddcb4097134ff3c332f>
    <TaxCatchAll xmlns="711383b6-fbef-4d30-84b2-280ccf3ea691" xsi:nil="true"/>
    <SharedWithUsers xmlns="711383b6-fbef-4d30-84b2-280ccf3ea691">
      <UserInfo>
        <DisplayName>Lugo, Kayla</DisplayName>
        <AccountId>1428</AccountId>
        <AccountType/>
      </UserInfo>
    </SharedWithUsers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3BF018E9C2B114B946D2A2E7C201C83" ma:contentTypeVersion="12" ma:contentTypeDescription="Create a new document." ma:contentTypeScope="" ma:versionID="1c11fdbb635e30e6a37ba6402de010df">
  <xsd:schema xmlns:xsd="http://www.w3.org/2001/XMLSchema" xmlns:xs="http://www.w3.org/2001/XMLSchema" xmlns:p="http://schemas.microsoft.com/office/2006/metadata/properties" xmlns:ns2="711383b6-fbef-4d30-84b2-280ccf3ea691" xmlns:ns3="66daa3d8-d8cc-4c47-8fb8-106f94026de5" targetNamespace="http://schemas.microsoft.com/office/2006/metadata/properties" ma:root="true" ma:fieldsID="e695844c4081f149e9b0cf1a7d89bda8" ns2:_="" ns3:_="">
    <xsd:import namespace="711383b6-fbef-4d30-84b2-280ccf3ea691"/>
    <xsd:import namespace="66daa3d8-d8cc-4c47-8fb8-106f94026de5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lcf76f155ced4ddcb4097134ff3c332f" minOccurs="0"/>
                <xsd:element ref="ns2:TaxCatchAll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1383b6-fbef-4d30-84b2-280ccf3ea691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5" nillable="true" ma:displayName="Taxonomy Catch All Column" ma:hidden="true" ma:list="{8c6e7409-1c60-47af-ac8b-a458a73d6579}" ma:internalName="TaxCatchAll" ma:showField="CatchAllData" ma:web="711383b6-fbef-4d30-84b2-280ccf3ea6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6daa3d8-d8cc-4c47-8fb8-106f94026de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4" nillable="true" ma:taxonomy="true" ma:internalName="lcf76f155ced4ddcb4097134ff3c332f" ma:taxonomyFieldName="MediaServiceImageTags" ma:displayName="Image Tags" ma:readOnly="false" ma:fieldId="{5cf76f15-5ced-4ddc-b409-7134ff3c332f}" ma:taxonomyMulti="true" ma:sspId="cd9ce95e-1345-4484-817e-41007f75531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SearchProperties" ma:index="19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91ECB86-15B6-452B-81E6-253C1C497EBB}">
  <ds:schemaRefs>
    <ds:schemaRef ds:uri="http://schemas.microsoft.com/office/2006/metadata/properties"/>
    <ds:schemaRef ds:uri="http://schemas.microsoft.com/office/infopath/2007/PartnerControls"/>
    <ds:schemaRef ds:uri="66daa3d8-d8cc-4c47-8fb8-106f94026de5"/>
    <ds:schemaRef ds:uri="711383b6-fbef-4d30-84b2-280ccf3ea691"/>
  </ds:schemaRefs>
</ds:datastoreItem>
</file>

<file path=customXml/itemProps2.xml><?xml version="1.0" encoding="utf-8"?>
<ds:datastoreItem xmlns:ds="http://schemas.openxmlformats.org/officeDocument/2006/customXml" ds:itemID="{8F2A1B48-DBB4-47B6-8321-1FD7E2A8B33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1383b6-fbef-4d30-84b2-280ccf3ea691"/>
    <ds:schemaRef ds:uri="66daa3d8-d8cc-4c47-8fb8-106f94026de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D79F0F13-E87B-4B2C-AF3B-F16DCBCCA23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57581</TotalTime>
  <Words>1658</Words>
  <Application>Microsoft Office PowerPoint</Application>
  <PresentationFormat>Widescreen</PresentationFormat>
  <Paragraphs>218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7" baseType="lpstr">
      <vt:lpstr>Red Hat Text</vt:lpstr>
      <vt:lpstr>YaleNew</vt:lpstr>
      <vt:lpstr>Arial</vt:lpstr>
      <vt:lpstr>Calibri</vt:lpstr>
      <vt:lpstr>Cambria Math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Gianakos, Maura</dc:creator>
  <cp:lastModifiedBy>Wu, Jinyuan</cp:lastModifiedBy>
  <cp:revision>1318</cp:revision>
  <dcterms:created xsi:type="dcterms:W3CDTF">2022-01-13T20:32:59Z</dcterms:created>
  <dcterms:modified xsi:type="dcterms:W3CDTF">2025-06-02T02:53:31Z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0x010100A3BF018E9C2B114B946D2A2E7C201C83</vt:lpwstr>
  </property>
  <property fmtid="{D5CDD505-2E9C-101B-9397-08002B2CF9AE}" pid="3" name="MediaServiceImageTags">
    <vt:lpwstr/>
  </property>
</Properties>
</file>